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4"/>
  </p:sldMasterIdLst>
  <p:notesMasterIdLst>
    <p:notesMasterId r:id="rId30"/>
  </p:notesMasterIdLst>
  <p:sldIdLst>
    <p:sldId id="10047" r:id="rId5"/>
    <p:sldId id="9869" r:id="rId6"/>
    <p:sldId id="9833" r:id="rId7"/>
    <p:sldId id="10028" r:id="rId8"/>
    <p:sldId id="9836" r:id="rId9"/>
    <p:sldId id="10033" r:id="rId10"/>
    <p:sldId id="9843" r:id="rId11"/>
    <p:sldId id="9987" r:id="rId12"/>
    <p:sldId id="10051" r:id="rId13"/>
    <p:sldId id="10035" r:id="rId14"/>
    <p:sldId id="9865" r:id="rId15"/>
    <p:sldId id="9982" r:id="rId16"/>
    <p:sldId id="9871" r:id="rId17"/>
    <p:sldId id="9874" r:id="rId18"/>
    <p:sldId id="10048" r:id="rId19"/>
    <p:sldId id="9994" r:id="rId20"/>
    <p:sldId id="10032" r:id="rId21"/>
    <p:sldId id="297" r:id="rId22"/>
    <p:sldId id="299" r:id="rId23"/>
    <p:sldId id="300" r:id="rId24"/>
    <p:sldId id="10049" r:id="rId25"/>
    <p:sldId id="10042" r:id="rId26"/>
    <p:sldId id="10043" r:id="rId27"/>
    <p:sldId id="10050" r:id="rId28"/>
    <p:sldId id="983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216"/>
    <a:srgbClr val="000000"/>
    <a:srgbClr val="37AE01"/>
    <a:srgbClr val="555E84"/>
    <a:srgbClr val="7A87BD"/>
    <a:srgbClr val="001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82118" autoAdjust="0"/>
  </p:normalViewPr>
  <p:slideViewPr>
    <p:cSldViewPr snapToGrid="0">
      <p:cViewPr varScale="1">
        <p:scale>
          <a:sx n="93" d="100"/>
          <a:sy n="93" d="100"/>
        </p:scale>
        <p:origin x="906" y="90"/>
      </p:cViewPr>
      <p:guideLst/>
    </p:cSldViewPr>
  </p:slideViewPr>
  <p:notesTextViewPr>
    <p:cViewPr>
      <p:scale>
        <a:sx n="1" d="1"/>
        <a:sy n="1" d="1"/>
      </p:scale>
      <p:origin x="0" y="0"/>
    </p:cViewPr>
  </p:notesTextViewPr>
  <p:sorterViewPr>
    <p:cViewPr>
      <p:scale>
        <a:sx n="130" d="100"/>
        <a:sy n="130" d="100"/>
      </p:scale>
      <p:origin x="0" y="-36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34C4B0-B5B7-420D-B82D-494E141F9591}" type="doc">
      <dgm:prSet loTypeId="urn:microsoft.com/office/officeart/2005/8/layout/arrow2" loCatId="process" qsTypeId="urn:microsoft.com/office/officeart/2005/8/quickstyle/simple1" qsCatId="simple" csTypeId="urn:microsoft.com/office/officeart/2005/8/colors/accent1_2" csCatId="accent1" phldr="1"/>
      <dgm:spPr/>
    </dgm:pt>
    <dgm:pt modelId="{E0904327-41D1-4701-9870-FDA86F423297}">
      <dgm:prSet phldrT="[Text]" custT="1"/>
      <dgm:spPr/>
      <dgm:t>
        <a:bodyPr/>
        <a:lstStyle/>
        <a:p>
          <a:endParaRPr lang="en-US" sz="1300" b="1" dirty="0"/>
        </a:p>
        <a:p>
          <a:r>
            <a:rPr lang="en-US" sz="1200" b="1" dirty="0"/>
            <a:t>US Federal Database</a:t>
          </a:r>
        </a:p>
      </dgm:t>
    </dgm:pt>
    <dgm:pt modelId="{A11A7D16-BDD2-4071-872E-53252DC1B7E2}" type="parTrans" cxnId="{32529386-BC8C-4EE2-A19C-A3635CA628F6}">
      <dgm:prSet/>
      <dgm:spPr/>
      <dgm:t>
        <a:bodyPr/>
        <a:lstStyle/>
        <a:p>
          <a:endParaRPr lang="en-US"/>
        </a:p>
      </dgm:t>
    </dgm:pt>
    <dgm:pt modelId="{FBD6AB34-EDB3-4EBA-8080-673F8A787ABE}" type="sibTrans" cxnId="{32529386-BC8C-4EE2-A19C-A3635CA628F6}">
      <dgm:prSet/>
      <dgm:spPr/>
      <dgm:t>
        <a:bodyPr/>
        <a:lstStyle/>
        <a:p>
          <a:endParaRPr lang="en-US"/>
        </a:p>
      </dgm:t>
    </dgm:pt>
    <dgm:pt modelId="{DB5B5A6F-7F68-4BB0-9C78-C6FC2F11851F}">
      <dgm:prSet phldrT="[Text]" custT="1"/>
      <dgm:spPr/>
      <dgm:t>
        <a:bodyPr/>
        <a:lstStyle/>
        <a:p>
          <a:r>
            <a:rPr lang="en-US" sz="1200" b="1" dirty="0"/>
            <a:t>Multi-setting</a:t>
          </a:r>
        </a:p>
      </dgm:t>
    </dgm:pt>
    <dgm:pt modelId="{A2EA3E10-084B-4107-90FC-B8DF4C887A3F}" type="parTrans" cxnId="{EE89F354-FB23-480F-BFE4-8B3CABB7D1CE}">
      <dgm:prSet/>
      <dgm:spPr/>
      <dgm:t>
        <a:bodyPr/>
        <a:lstStyle/>
        <a:p>
          <a:endParaRPr lang="en-US"/>
        </a:p>
      </dgm:t>
    </dgm:pt>
    <dgm:pt modelId="{2FBE1C58-2FB9-48F1-9334-78B3A3D86574}" type="sibTrans" cxnId="{EE89F354-FB23-480F-BFE4-8B3CABB7D1CE}">
      <dgm:prSet/>
      <dgm:spPr/>
      <dgm:t>
        <a:bodyPr/>
        <a:lstStyle/>
        <a:p>
          <a:endParaRPr lang="en-US"/>
        </a:p>
      </dgm:t>
    </dgm:pt>
    <dgm:pt modelId="{BB824F2B-8092-4309-9DFF-A68A42E25864}">
      <dgm:prSet phldrT="[Text]" custT="1"/>
      <dgm:spPr/>
      <dgm:t>
        <a:bodyPr/>
        <a:lstStyle/>
        <a:p>
          <a:r>
            <a:rPr lang="en-US" sz="1200" dirty="0"/>
            <a:t>In-patient</a:t>
          </a:r>
        </a:p>
      </dgm:t>
    </dgm:pt>
    <dgm:pt modelId="{E29493F3-305E-41A9-803D-558E11744EBE}" type="parTrans" cxnId="{8B3A095C-8810-449D-AF1D-C521DB3F1B4B}">
      <dgm:prSet/>
      <dgm:spPr/>
      <dgm:t>
        <a:bodyPr/>
        <a:lstStyle/>
        <a:p>
          <a:endParaRPr lang="en-US"/>
        </a:p>
      </dgm:t>
    </dgm:pt>
    <dgm:pt modelId="{64C3E11D-427D-47CB-A980-DD461A11347B}" type="sibTrans" cxnId="{8B3A095C-8810-449D-AF1D-C521DB3F1B4B}">
      <dgm:prSet/>
      <dgm:spPr/>
      <dgm:t>
        <a:bodyPr/>
        <a:lstStyle/>
        <a:p>
          <a:endParaRPr lang="en-US"/>
        </a:p>
      </dgm:t>
    </dgm:pt>
    <dgm:pt modelId="{DFDF1164-17BE-4449-B994-1D16A9A1DD70}">
      <dgm:prSet phldrT="[Text]" custT="1"/>
      <dgm:spPr/>
      <dgm:t>
        <a:bodyPr/>
        <a:lstStyle/>
        <a:p>
          <a:r>
            <a:rPr lang="en-US" sz="1200" dirty="0"/>
            <a:t>Out-patient</a:t>
          </a:r>
        </a:p>
      </dgm:t>
    </dgm:pt>
    <dgm:pt modelId="{1587E93D-52B6-4C99-9C44-7B45325D36B3}" type="parTrans" cxnId="{B4F0FC8A-DFE9-428E-B24F-D72E69C8D207}">
      <dgm:prSet/>
      <dgm:spPr/>
      <dgm:t>
        <a:bodyPr/>
        <a:lstStyle/>
        <a:p>
          <a:endParaRPr lang="en-US"/>
        </a:p>
      </dgm:t>
    </dgm:pt>
    <dgm:pt modelId="{A3E1D268-BBA4-45F0-AA92-8132E2E44311}" type="sibTrans" cxnId="{B4F0FC8A-DFE9-428E-B24F-D72E69C8D207}">
      <dgm:prSet/>
      <dgm:spPr/>
      <dgm:t>
        <a:bodyPr/>
        <a:lstStyle/>
        <a:p>
          <a:endParaRPr lang="en-US"/>
        </a:p>
      </dgm:t>
    </dgm:pt>
    <dgm:pt modelId="{6CA7203F-C830-44F1-8DB1-9E78BC902E67}">
      <dgm:prSet phldrT="[Text]" custT="1"/>
      <dgm:spPr/>
      <dgm:t>
        <a:bodyPr/>
        <a:lstStyle/>
        <a:p>
          <a:r>
            <a:rPr lang="en-US" sz="1200" dirty="0"/>
            <a:t>Nursing Home</a:t>
          </a:r>
        </a:p>
      </dgm:t>
    </dgm:pt>
    <dgm:pt modelId="{85D0B0D6-6E23-4157-AECA-788137AF67AA}" type="parTrans" cxnId="{4E23988E-0F47-459F-9352-95D49339BB26}">
      <dgm:prSet/>
      <dgm:spPr/>
      <dgm:t>
        <a:bodyPr/>
        <a:lstStyle/>
        <a:p>
          <a:endParaRPr lang="en-US"/>
        </a:p>
      </dgm:t>
    </dgm:pt>
    <dgm:pt modelId="{D166E3BB-2C5E-4DFF-B95E-84D00155EF6E}" type="sibTrans" cxnId="{4E23988E-0F47-459F-9352-95D49339BB26}">
      <dgm:prSet/>
      <dgm:spPr/>
      <dgm:t>
        <a:bodyPr/>
        <a:lstStyle/>
        <a:p>
          <a:endParaRPr lang="en-US"/>
        </a:p>
      </dgm:t>
    </dgm:pt>
    <dgm:pt modelId="{C055A501-D054-458F-A55F-55E497A6EAE1}">
      <dgm:prSet phldrT="[Text]" custT="1"/>
      <dgm:spPr/>
      <dgm:t>
        <a:bodyPr/>
        <a:lstStyle/>
        <a:p>
          <a:pPr algn="r"/>
          <a:r>
            <a:rPr lang="en-US" sz="1300" b="1" dirty="0"/>
            <a:t>Longitudinal Data</a:t>
          </a:r>
        </a:p>
      </dgm:t>
    </dgm:pt>
    <dgm:pt modelId="{0E7404F9-625C-40DE-9546-8F40D2C8A5CF}" type="parTrans" cxnId="{9C929E19-0A24-4731-9C0B-EC960EADA596}">
      <dgm:prSet/>
      <dgm:spPr/>
      <dgm:t>
        <a:bodyPr/>
        <a:lstStyle/>
        <a:p>
          <a:endParaRPr lang="en-US"/>
        </a:p>
      </dgm:t>
    </dgm:pt>
    <dgm:pt modelId="{2F5FD382-D30D-4ABF-9FC5-4D8303947375}" type="sibTrans" cxnId="{9C929E19-0A24-4731-9C0B-EC960EADA596}">
      <dgm:prSet/>
      <dgm:spPr/>
      <dgm:t>
        <a:bodyPr/>
        <a:lstStyle/>
        <a:p>
          <a:endParaRPr lang="en-US"/>
        </a:p>
      </dgm:t>
    </dgm:pt>
    <dgm:pt modelId="{102AE760-E864-40BC-91B0-223DD1061481}">
      <dgm:prSet phldrT="[Text]" custT="1"/>
      <dgm:spPr/>
      <dgm:t>
        <a:bodyPr/>
        <a:lstStyle/>
        <a:p>
          <a:endParaRPr lang="en-US" sz="200"/>
        </a:p>
      </dgm:t>
    </dgm:pt>
    <dgm:pt modelId="{F827C182-5B3D-456F-BBD5-7EEC280A9B7A}" type="parTrans" cxnId="{F2C713BA-45D3-4386-B5EA-8D4B8B2FF92D}">
      <dgm:prSet/>
      <dgm:spPr/>
      <dgm:t>
        <a:bodyPr/>
        <a:lstStyle/>
        <a:p>
          <a:endParaRPr lang="en-US"/>
        </a:p>
      </dgm:t>
    </dgm:pt>
    <dgm:pt modelId="{6CE4D0F6-99A9-4236-9F19-426516133B85}" type="sibTrans" cxnId="{F2C713BA-45D3-4386-B5EA-8D4B8B2FF92D}">
      <dgm:prSet/>
      <dgm:spPr/>
      <dgm:t>
        <a:bodyPr/>
        <a:lstStyle/>
        <a:p>
          <a:endParaRPr lang="en-US"/>
        </a:p>
      </dgm:t>
    </dgm:pt>
    <dgm:pt modelId="{0F6929C9-3C2D-45B9-9875-98BF03F9889C}">
      <dgm:prSet phldrT="[Text]" custT="1"/>
      <dgm:spPr/>
      <dgm:t>
        <a:bodyPr/>
        <a:lstStyle/>
        <a:p>
          <a:r>
            <a:rPr lang="en-US" sz="1200"/>
            <a:t>High Compliance</a:t>
          </a:r>
        </a:p>
      </dgm:t>
    </dgm:pt>
    <dgm:pt modelId="{784B3AE9-2F06-450F-AAB3-78E9B2E9D53E}" type="parTrans" cxnId="{2DCFA49C-7C93-41A3-88C9-6822C5606DCB}">
      <dgm:prSet/>
      <dgm:spPr/>
      <dgm:t>
        <a:bodyPr/>
        <a:lstStyle/>
        <a:p>
          <a:endParaRPr lang="en-US"/>
        </a:p>
      </dgm:t>
    </dgm:pt>
    <dgm:pt modelId="{6DC503F5-0B4F-42C4-89A0-9FE854E98E70}" type="sibTrans" cxnId="{2DCFA49C-7C93-41A3-88C9-6822C5606DCB}">
      <dgm:prSet/>
      <dgm:spPr/>
      <dgm:t>
        <a:bodyPr/>
        <a:lstStyle/>
        <a:p>
          <a:endParaRPr lang="en-US"/>
        </a:p>
      </dgm:t>
    </dgm:pt>
    <dgm:pt modelId="{64FED7EE-D177-4CF6-BAF7-4391A32D493F}">
      <dgm:prSet phldrT="[Text]" custT="1"/>
      <dgm:spPr/>
      <dgm:t>
        <a:bodyPr/>
        <a:lstStyle/>
        <a:p>
          <a:r>
            <a:rPr lang="en-US" sz="1200" b="1"/>
            <a:t>Large Scale</a:t>
          </a:r>
        </a:p>
      </dgm:t>
    </dgm:pt>
    <dgm:pt modelId="{0821EAF0-FBBF-4C0D-998A-376D3A033B92}" type="parTrans" cxnId="{190C13AC-67B7-424B-92AE-EA39074C7E36}">
      <dgm:prSet/>
      <dgm:spPr/>
      <dgm:t>
        <a:bodyPr/>
        <a:lstStyle/>
        <a:p>
          <a:endParaRPr lang="en-US"/>
        </a:p>
      </dgm:t>
    </dgm:pt>
    <dgm:pt modelId="{8E7B5B5C-DAF4-4AAB-AAB3-001E5DA9355B}" type="sibTrans" cxnId="{190C13AC-67B7-424B-92AE-EA39074C7E36}">
      <dgm:prSet/>
      <dgm:spPr/>
      <dgm:t>
        <a:bodyPr/>
        <a:lstStyle/>
        <a:p>
          <a:endParaRPr lang="en-US"/>
        </a:p>
      </dgm:t>
    </dgm:pt>
    <dgm:pt modelId="{B0ACCCA6-7DDB-4CAC-B544-F71508C5ACF3}">
      <dgm:prSet phldrT="[Text]" custT="1"/>
      <dgm:spPr/>
      <dgm:t>
        <a:bodyPr/>
        <a:lstStyle/>
        <a:p>
          <a:r>
            <a:rPr lang="en-US" sz="1200"/>
            <a:t>&gt;40 Million Members per Year </a:t>
          </a:r>
        </a:p>
      </dgm:t>
    </dgm:pt>
    <dgm:pt modelId="{52983205-B9E4-4AFC-91F8-1FF6A7561715}" type="parTrans" cxnId="{7D0D2E40-89EA-47EF-92B4-F7A1B95646CC}">
      <dgm:prSet/>
      <dgm:spPr/>
      <dgm:t>
        <a:bodyPr/>
        <a:lstStyle/>
        <a:p>
          <a:endParaRPr lang="en-US"/>
        </a:p>
      </dgm:t>
    </dgm:pt>
    <dgm:pt modelId="{849AC75A-0DE5-4877-BE4B-EF3BE781A10D}" type="sibTrans" cxnId="{7D0D2E40-89EA-47EF-92B4-F7A1B95646CC}">
      <dgm:prSet/>
      <dgm:spPr/>
      <dgm:t>
        <a:bodyPr/>
        <a:lstStyle/>
        <a:p>
          <a:endParaRPr lang="en-US"/>
        </a:p>
      </dgm:t>
    </dgm:pt>
    <dgm:pt modelId="{6E750DEF-AF3E-4E10-B845-022B0690CC74}">
      <dgm:prSet phldrT="[Text]" custT="1"/>
      <dgm:spPr/>
      <dgm:t>
        <a:bodyPr/>
        <a:lstStyle/>
        <a:p>
          <a:r>
            <a:rPr lang="en-US" sz="1200"/>
            <a:t>&gt;1 </a:t>
          </a:r>
          <a:r>
            <a:rPr lang="en-US" sz="1200" err="1"/>
            <a:t>TeraByte</a:t>
          </a:r>
          <a:r>
            <a:rPr lang="en-US" sz="1200"/>
            <a:t> in data files</a:t>
          </a:r>
          <a:r>
            <a:rPr lang="en-US" sz="200"/>
            <a:t> </a:t>
          </a:r>
          <a:endParaRPr lang="en-US" sz="1200"/>
        </a:p>
      </dgm:t>
    </dgm:pt>
    <dgm:pt modelId="{6162BBB2-E2B8-416B-A2AD-8E682F2D7AA4}" type="parTrans" cxnId="{A46563F0-0455-4027-AA5E-6A139C13620C}">
      <dgm:prSet/>
      <dgm:spPr/>
      <dgm:t>
        <a:bodyPr/>
        <a:lstStyle/>
        <a:p>
          <a:endParaRPr lang="en-US"/>
        </a:p>
      </dgm:t>
    </dgm:pt>
    <dgm:pt modelId="{E7B40805-3C64-41D1-9C27-E2A860FF3ECE}" type="sibTrans" cxnId="{A46563F0-0455-4027-AA5E-6A139C13620C}">
      <dgm:prSet/>
      <dgm:spPr/>
      <dgm:t>
        <a:bodyPr/>
        <a:lstStyle/>
        <a:p>
          <a:endParaRPr lang="en-US"/>
        </a:p>
      </dgm:t>
    </dgm:pt>
    <dgm:pt modelId="{60FD2665-AD26-4036-BC66-E01E6E59015E}">
      <dgm:prSet phldrT="[Text]" custT="1"/>
      <dgm:spPr/>
      <dgm:t>
        <a:bodyPr/>
        <a:lstStyle/>
        <a:p>
          <a:endParaRPr lang="en-US" sz="200"/>
        </a:p>
      </dgm:t>
    </dgm:pt>
    <dgm:pt modelId="{8F25970B-17D0-4C9F-A36B-BF72E386D02D}" type="parTrans" cxnId="{B1078F5C-7A96-45B8-AD15-2A8BBC620B68}">
      <dgm:prSet/>
      <dgm:spPr/>
      <dgm:t>
        <a:bodyPr/>
        <a:lstStyle/>
        <a:p>
          <a:endParaRPr lang="en-US"/>
        </a:p>
      </dgm:t>
    </dgm:pt>
    <dgm:pt modelId="{EA2EBDB2-4668-4300-842E-A224E9703E00}" type="sibTrans" cxnId="{B1078F5C-7A96-45B8-AD15-2A8BBC620B68}">
      <dgm:prSet/>
      <dgm:spPr/>
      <dgm:t>
        <a:bodyPr/>
        <a:lstStyle/>
        <a:p>
          <a:endParaRPr lang="en-US"/>
        </a:p>
      </dgm:t>
    </dgm:pt>
    <dgm:pt modelId="{BB0A1027-1D72-436A-80F6-5FE1F559C385}">
      <dgm:prSet phldrT="[Text]" custT="1"/>
      <dgm:spPr/>
      <dgm:t>
        <a:bodyPr/>
        <a:lstStyle/>
        <a:p>
          <a:r>
            <a:rPr lang="en-US" sz="1200" dirty="0"/>
            <a:t>400 Million Data Records</a:t>
          </a:r>
        </a:p>
      </dgm:t>
    </dgm:pt>
    <dgm:pt modelId="{2AE7F2A7-1080-4723-B9B6-5C1A1887F222}" type="parTrans" cxnId="{05AC6948-06F9-48C9-9883-E09027A2056F}">
      <dgm:prSet/>
      <dgm:spPr/>
      <dgm:t>
        <a:bodyPr/>
        <a:lstStyle/>
        <a:p>
          <a:endParaRPr lang="en-US"/>
        </a:p>
      </dgm:t>
    </dgm:pt>
    <dgm:pt modelId="{4BD39CEB-7744-4E0D-9C2B-840067EE7B7E}" type="sibTrans" cxnId="{05AC6948-06F9-48C9-9883-E09027A2056F}">
      <dgm:prSet/>
      <dgm:spPr/>
      <dgm:t>
        <a:bodyPr/>
        <a:lstStyle/>
        <a:p>
          <a:endParaRPr lang="en-US"/>
        </a:p>
      </dgm:t>
    </dgm:pt>
    <dgm:pt modelId="{2EE6D1A2-3BC9-44E1-A252-89AB461D28C1}">
      <dgm:prSet phldrT="[Text]" custT="1"/>
      <dgm:spPr/>
      <dgm:t>
        <a:bodyPr/>
        <a:lstStyle/>
        <a:p>
          <a:pPr algn="r"/>
          <a:endParaRPr lang="en-US" sz="1300" b="1"/>
        </a:p>
      </dgm:t>
    </dgm:pt>
    <dgm:pt modelId="{BF046594-4ACC-4152-A371-7093A9D95177}" type="parTrans" cxnId="{F431F865-89C0-45F5-B5AF-5797E0F48669}">
      <dgm:prSet/>
      <dgm:spPr/>
      <dgm:t>
        <a:bodyPr/>
        <a:lstStyle/>
        <a:p>
          <a:endParaRPr lang="en-US"/>
        </a:p>
      </dgm:t>
    </dgm:pt>
    <dgm:pt modelId="{7CEE9EE3-A5EB-4F83-91FB-9F1795658A15}" type="sibTrans" cxnId="{F431F865-89C0-45F5-B5AF-5797E0F48669}">
      <dgm:prSet/>
      <dgm:spPr/>
      <dgm:t>
        <a:bodyPr/>
        <a:lstStyle/>
        <a:p>
          <a:endParaRPr lang="en-US"/>
        </a:p>
      </dgm:t>
    </dgm:pt>
    <dgm:pt modelId="{A3C8D32F-75ED-4340-8EA9-EF7BBFCA3647}">
      <dgm:prSet phldrT="[Text]" custT="1"/>
      <dgm:spPr/>
      <dgm:t>
        <a:bodyPr/>
        <a:lstStyle/>
        <a:p>
          <a:r>
            <a:rPr lang="en-US" sz="1200"/>
            <a:t>Highly Robust</a:t>
          </a:r>
        </a:p>
      </dgm:t>
    </dgm:pt>
    <dgm:pt modelId="{DD89274C-E26E-4068-ABC4-0FBB14FA87A8}" type="parTrans" cxnId="{48CB46DA-3509-4F89-BF8E-814138B972BC}">
      <dgm:prSet/>
      <dgm:spPr/>
      <dgm:t>
        <a:bodyPr/>
        <a:lstStyle/>
        <a:p>
          <a:endParaRPr lang="en-US"/>
        </a:p>
      </dgm:t>
    </dgm:pt>
    <dgm:pt modelId="{A19CE945-AF10-4897-AA40-E314EC3426B6}" type="sibTrans" cxnId="{48CB46DA-3509-4F89-BF8E-814138B972BC}">
      <dgm:prSet/>
      <dgm:spPr/>
      <dgm:t>
        <a:bodyPr/>
        <a:lstStyle/>
        <a:p>
          <a:endParaRPr lang="en-US"/>
        </a:p>
      </dgm:t>
    </dgm:pt>
    <dgm:pt modelId="{BC7BA8B8-437C-4E4D-861D-DE580927646D}" type="pres">
      <dgm:prSet presAssocID="{4934C4B0-B5B7-420D-B82D-494E141F9591}" presName="arrowDiagram" presStyleCnt="0">
        <dgm:presLayoutVars>
          <dgm:chMax val="5"/>
          <dgm:dir/>
          <dgm:resizeHandles val="exact"/>
        </dgm:presLayoutVars>
      </dgm:prSet>
      <dgm:spPr/>
    </dgm:pt>
    <dgm:pt modelId="{59194281-3A3D-49CA-888B-148EC8B48E05}" type="pres">
      <dgm:prSet presAssocID="{4934C4B0-B5B7-420D-B82D-494E141F9591}" presName="arrow" presStyleLbl="bgShp" presStyleIdx="0" presStyleCnt="1" custLinFactNeighborX="7607" custLinFactNeighborY="3600"/>
      <dgm:spPr/>
    </dgm:pt>
    <dgm:pt modelId="{EC1FEF54-FC8D-4FD8-86BB-8EB486AF23BD}" type="pres">
      <dgm:prSet presAssocID="{4934C4B0-B5B7-420D-B82D-494E141F9591}" presName="arrowDiagram4" presStyleCnt="0"/>
      <dgm:spPr/>
    </dgm:pt>
    <dgm:pt modelId="{D150C94F-266C-47DD-A257-1145FBF50055}" type="pres">
      <dgm:prSet presAssocID="{E0904327-41D1-4701-9870-FDA86F423297}" presName="bullet4a" presStyleLbl="node1" presStyleIdx="0" presStyleCnt="4" custLinFactX="100000" custLinFactNeighborX="124694" custLinFactNeighborY="17288"/>
      <dgm:spPr/>
    </dgm:pt>
    <dgm:pt modelId="{C7D3428B-78BA-4E79-BAFF-0A9F535E03E6}" type="pres">
      <dgm:prSet presAssocID="{E0904327-41D1-4701-9870-FDA86F423297}" presName="textBox4a" presStyleLbl="revTx" presStyleIdx="0" presStyleCnt="4" custScaleX="186713" custLinFactNeighborX="78767" custLinFactNeighborY="-27882">
        <dgm:presLayoutVars>
          <dgm:bulletEnabled val="1"/>
        </dgm:presLayoutVars>
      </dgm:prSet>
      <dgm:spPr/>
    </dgm:pt>
    <dgm:pt modelId="{884D1EE5-3010-42AC-B2F9-0A035173C8FA}" type="pres">
      <dgm:prSet presAssocID="{64FED7EE-D177-4CF6-BAF7-4391A32D493F}" presName="bullet4b" presStyleLbl="node1" presStyleIdx="1" presStyleCnt="4" custLinFactNeighborX="52404" custLinFactNeighborY="19997"/>
      <dgm:spPr/>
    </dgm:pt>
    <dgm:pt modelId="{939940BB-183A-4304-A289-009CC09F61D6}" type="pres">
      <dgm:prSet presAssocID="{64FED7EE-D177-4CF6-BAF7-4391A32D493F}" presName="textBox4b" presStyleLbl="revTx" presStyleIdx="1" presStyleCnt="4" custScaleX="168327" custLinFactNeighborX="53360" custLinFactNeighborY="-14897">
        <dgm:presLayoutVars>
          <dgm:bulletEnabled val="1"/>
        </dgm:presLayoutVars>
      </dgm:prSet>
      <dgm:spPr/>
    </dgm:pt>
    <dgm:pt modelId="{16E37A94-3073-4882-82EF-1FF576EB16B6}" type="pres">
      <dgm:prSet presAssocID="{DB5B5A6F-7F68-4BB0-9C78-C6FC2F11851F}" presName="bullet4c" presStyleLbl="node1" presStyleIdx="2" presStyleCnt="4"/>
      <dgm:spPr/>
    </dgm:pt>
    <dgm:pt modelId="{FEA3D97F-9BFD-4A16-927B-19220CDA5F18}" type="pres">
      <dgm:prSet presAssocID="{DB5B5A6F-7F68-4BB0-9C78-C6FC2F11851F}" presName="textBox4c" presStyleLbl="revTx" presStyleIdx="2" presStyleCnt="4" custLinFactNeighborX="6339" custLinFactNeighborY="-13500">
        <dgm:presLayoutVars>
          <dgm:bulletEnabled val="1"/>
        </dgm:presLayoutVars>
      </dgm:prSet>
      <dgm:spPr/>
    </dgm:pt>
    <dgm:pt modelId="{721AF4BE-DBC4-4B08-928E-C67103A776B6}" type="pres">
      <dgm:prSet presAssocID="{C055A501-D054-458F-A55F-55E497A6EAE1}" presName="bullet4d" presStyleLbl="node1" presStyleIdx="3" presStyleCnt="4"/>
      <dgm:spPr/>
    </dgm:pt>
    <dgm:pt modelId="{B28A989A-C50E-4E01-9C81-4719F924AF63}" type="pres">
      <dgm:prSet presAssocID="{C055A501-D054-458F-A55F-55E497A6EAE1}" presName="textBox4d" presStyleLbl="revTx" presStyleIdx="3" presStyleCnt="4" custScaleX="120415" custLinFactNeighborX="-5908" custLinFactNeighborY="-16134">
        <dgm:presLayoutVars>
          <dgm:bulletEnabled val="1"/>
        </dgm:presLayoutVars>
      </dgm:prSet>
      <dgm:spPr/>
    </dgm:pt>
  </dgm:ptLst>
  <dgm:cxnLst>
    <dgm:cxn modelId="{0E64120F-F9F0-420C-8C77-9E5AF79D89CA}" type="presOf" srcId="{2EE6D1A2-3BC9-44E1-A252-89AB461D28C1}" destId="{B28A989A-C50E-4E01-9C81-4719F924AF63}" srcOrd="0" destOrd="1" presId="urn:microsoft.com/office/officeart/2005/8/layout/arrow2"/>
    <dgm:cxn modelId="{9C929E19-0A24-4731-9C0B-EC960EADA596}" srcId="{4934C4B0-B5B7-420D-B82D-494E141F9591}" destId="{C055A501-D054-458F-A55F-55E497A6EAE1}" srcOrd="3" destOrd="0" parTransId="{0E7404F9-625C-40DE-9546-8F40D2C8A5CF}" sibTransId="{2F5FD382-D30D-4ABF-9FC5-4D8303947375}"/>
    <dgm:cxn modelId="{3881F71E-0CB3-483E-8301-0890F8E32DE5}" type="presOf" srcId="{BB0A1027-1D72-436A-80F6-5FE1F559C385}" destId="{939940BB-183A-4304-A289-009CC09F61D6}" srcOrd="0" destOrd="3" presId="urn:microsoft.com/office/officeart/2005/8/layout/arrow2"/>
    <dgm:cxn modelId="{80BBF928-C03B-4835-AF77-97D446C9FE49}" type="presOf" srcId="{DFDF1164-17BE-4449-B994-1D16A9A1DD70}" destId="{FEA3D97F-9BFD-4A16-927B-19220CDA5F18}" srcOrd="0" destOrd="2" presId="urn:microsoft.com/office/officeart/2005/8/layout/arrow2"/>
    <dgm:cxn modelId="{B9AD433E-F20D-4AF7-B256-4F87ABB12B25}" type="presOf" srcId="{DB5B5A6F-7F68-4BB0-9C78-C6FC2F11851F}" destId="{FEA3D97F-9BFD-4A16-927B-19220CDA5F18}" srcOrd="0" destOrd="0" presId="urn:microsoft.com/office/officeart/2005/8/layout/arrow2"/>
    <dgm:cxn modelId="{7D0D2E40-89EA-47EF-92B4-F7A1B95646CC}" srcId="{64FED7EE-D177-4CF6-BAF7-4391A32D493F}" destId="{B0ACCCA6-7DDB-4CAC-B544-F71508C5ACF3}" srcOrd="1" destOrd="0" parTransId="{52983205-B9E4-4AFC-91F8-1FF6A7561715}" sibTransId="{849AC75A-0DE5-4877-BE4B-EF3BE781A10D}"/>
    <dgm:cxn modelId="{8B3A095C-8810-449D-AF1D-C521DB3F1B4B}" srcId="{DB5B5A6F-7F68-4BB0-9C78-C6FC2F11851F}" destId="{BB824F2B-8092-4309-9DFF-A68A42E25864}" srcOrd="0" destOrd="0" parTransId="{E29493F3-305E-41A9-803D-558E11744EBE}" sibTransId="{64C3E11D-427D-47CB-A980-DD461A11347B}"/>
    <dgm:cxn modelId="{B1078F5C-7A96-45B8-AD15-2A8BBC620B68}" srcId="{64FED7EE-D177-4CF6-BAF7-4391A32D493F}" destId="{60FD2665-AD26-4036-BC66-E01E6E59015E}" srcOrd="0" destOrd="0" parTransId="{8F25970B-17D0-4C9F-A36B-BF72E386D02D}" sibTransId="{EA2EBDB2-4668-4300-842E-A224E9703E00}"/>
    <dgm:cxn modelId="{A3B11F60-02E9-43BD-99A1-98CEDE0374AE}" type="presOf" srcId="{B0ACCCA6-7DDB-4CAC-B544-F71508C5ACF3}" destId="{939940BB-183A-4304-A289-009CC09F61D6}" srcOrd="0" destOrd="2" presId="urn:microsoft.com/office/officeart/2005/8/layout/arrow2"/>
    <dgm:cxn modelId="{F431F865-89C0-45F5-B5AF-5797E0F48669}" srcId="{C055A501-D054-458F-A55F-55E497A6EAE1}" destId="{2EE6D1A2-3BC9-44E1-A252-89AB461D28C1}" srcOrd="0" destOrd="0" parTransId="{BF046594-4ACC-4152-A371-7093A9D95177}" sibTransId="{7CEE9EE3-A5EB-4F83-91FB-9F1795658A15}"/>
    <dgm:cxn modelId="{05AC6948-06F9-48C9-9883-E09027A2056F}" srcId="{64FED7EE-D177-4CF6-BAF7-4391A32D493F}" destId="{BB0A1027-1D72-436A-80F6-5FE1F559C385}" srcOrd="2" destOrd="0" parTransId="{2AE7F2A7-1080-4723-B9B6-5C1A1887F222}" sibTransId="{4BD39CEB-7744-4E0D-9C2B-840067EE7B7E}"/>
    <dgm:cxn modelId="{253D8368-715E-489E-A226-EF4B1C265ABC}" type="presOf" srcId="{4934C4B0-B5B7-420D-B82D-494E141F9591}" destId="{BC7BA8B8-437C-4E4D-861D-DE580927646D}" srcOrd="0" destOrd="0" presId="urn:microsoft.com/office/officeart/2005/8/layout/arrow2"/>
    <dgm:cxn modelId="{8A23186B-F8D7-46FC-A465-FAE17A5D0B1F}" type="presOf" srcId="{E0904327-41D1-4701-9870-FDA86F423297}" destId="{C7D3428B-78BA-4E79-BAFF-0A9F535E03E6}" srcOrd="0" destOrd="0" presId="urn:microsoft.com/office/officeart/2005/8/layout/arrow2"/>
    <dgm:cxn modelId="{B847904C-1CAD-4601-A0DA-C33F5CE51363}" type="presOf" srcId="{60FD2665-AD26-4036-BC66-E01E6E59015E}" destId="{939940BB-183A-4304-A289-009CC09F61D6}" srcOrd="0" destOrd="1" presId="urn:microsoft.com/office/officeart/2005/8/layout/arrow2"/>
    <dgm:cxn modelId="{EE89F354-FB23-480F-BFE4-8B3CABB7D1CE}" srcId="{4934C4B0-B5B7-420D-B82D-494E141F9591}" destId="{DB5B5A6F-7F68-4BB0-9C78-C6FC2F11851F}" srcOrd="2" destOrd="0" parTransId="{A2EA3E10-084B-4107-90FC-B8DF4C887A3F}" sibTransId="{2FBE1C58-2FB9-48F1-9334-78B3A3D86574}"/>
    <dgm:cxn modelId="{F95CFD55-63B8-416D-90D0-23E49BD0EEEC}" type="presOf" srcId="{A3C8D32F-75ED-4340-8EA9-EF7BBFCA3647}" destId="{C7D3428B-78BA-4E79-BAFF-0A9F535E03E6}" srcOrd="0" destOrd="3" presId="urn:microsoft.com/office/officeart/2005/8/layout/arrow2"/>
    <dgm:cxn modelId="{32529386-BC8C-4EE2-A19C-A3635CA628F6}" srcId="{4934C4B0-B5B7-420D-B82D-494E141F9591}" destId="{E0904327-41D1-4701-9870-FDA86F423297}" srcOrd="0" destOrd="0" parTransId="{A11A7D16-BDD2-4071-872E-53252DC1B7E2}" sibTransId="{FBD6AB34-EDB3-4EBA-8080-673F8A787ABE}"/>
    <dgm:cxn modelId="{CD6D2289-F6FE-4582-8C66-2933597F6399}" type="presOf" srcId="{0F6929C9-3C2D-45B9-9875-98BF03F9889C}" destId="{C7D3428B-78BA-4E79-BAFF-0A9F535E03E6}" srcOrd="0" destOrd="2" presId="urn:microsoft.com/office/officeart/2005/8/layout/arrow2"/>
    <dgm:cxn modelId="{B4F0FC8A-DFE9-428E-B24F-D72E69C8D207}" srcId="{DB5B5A6F-7F68-4BB0-9C78-C6FC2F11851F}" destId="{DFDF1164-17BE-4449-B994-1D16A9A1DD70}" srcOrd="1" destOrd="0" parTransId="{1587E93D-52B6-4C99-9C44-7B45325D36B3}" sibTransId="{A3E1D268-BBA4-45F0-AA92-8132E2E44311}"/>
    <dgm:cxn modelId="{4E23988E-0F47-459F-9352-95D49339BB26}" srcId="{DB5B5A6F-7F68-4BB0-9C78-C6FC2F11851F}" destId="{6CA7203F-C830-44F1-8DB1-9E78BC902E67}" srcOrd="2" destOrd="0" parTransId="{85D0B0D6-6E23-4157-AECA-788137AF67AA}" sibTransId="{D166E3BB-2C5E-4DFF-B95E-84D00155EF6E}"/>
    <dgm:cxn modelId="{764C4C9C-26F5-4A24-B015-91116B879C1F}" type="presOf" srcId="{6E750DEF-AF3E-4E10-B845-022B0690CC74}" destId="{939940BB-183A-4304-A289-009CC09F61D6}" srcOrd="0" destOrd="4" presId="urn:microsoft.com/office/officeart/2005/8/layout/arrow2"/>
    <dgm:cxn modelId="{2DCFA49C-7C93-41A3-88C9-6822C5606DCB}" srcId="{E0904327-41D1-4701-9870-FDA86F423297}" destId="{0F6929C9-3C2D-45B9-9875-98BF03F9889C}" srcOrd="1" destOrd="0" parTransId="{784B3AE9-2F06-450F-AAB3-78E9B2E9D53E}" sibTransId="{6DC503F5-0B4F-42C4-89A0-9FE854E98E70}"/>
    <dgm:cxn modelId="{9D4164A4-6AF7-4185-93F8-BFEDC7C60C76}" type="presOf" srcId="{102AE760-E864-40BC-91B0-223DD1061481}" destId="{C7D3428B-78BA-4E79-BAFF-0A9F535E03E6}" srcOrd="0" destOrd="1" presId="urn:microsoft.com/office/officeart/2005/8/layout/arrow2"/>
    <dgm:cxn modelId="{190C13AC-67B7-424B-92AE-EA39074C7E36}" srcId="{4934C4B0-B5B7-420D-B82D-494E141F9591}" destId="{64FED7EE-D177-4CF6-BAF7-4391A32D493F}" srcOrd="1" destOrd="0" parTransId="{0821EAF0-FBBF-4C0D-998A-376D3A033B92}" sibTransId="{8E7B5B5C-DAF4-4AAB-AAB3-001E5DA9355B}"/>
    <dgm:cxn modelId="{F2C713BA-45D3-4386-B5EA-8D4B8B2FF92D}" srcId="{E0904327-41D1-4701-9870-FDA86F423297}" destId="{102AE760-E864-40BC-91B0-223DD1061481}" srcOrd="0" destOrd="0" parTransId="{F827C182-5B3D-456F-BBD5-7EEC280A9B7A}" sibTransId="{6CE4D0F6-99A9-4236-9F19-426516133B85}"/>
    <dgm:cxn modelId="{552C42C8-A371-4A42-A23E-D1E05E711FF1}" type="presOf" srcId="{6CA7203F-C830-44F1-8DB1-9E78BC902E67}" destId="{FEA3D97F-9BFD-4A16-927B-19220CDA5F18}" srcOrd="0" destOrd="3" presId="urn:microsoft.com/office/officeart/2005/8/layout/arrow2"/>
    <dgm:cxn modelId="{8716CFCB-E23B-408F-8CBE-82B28B3DBE70}" type="presOf" srcId="{C055A501-D054-458F-A55F-55E497A6EAE1}" destId="{B28A989A-C50E-4E01-9C81-4719F924AF63}" srcOrd="0" destOrd="0" presId="urn:microsoft.com/office/officeart/2005/8/layout/arrow2"/>
    <dgm:cxn modelId="{48CB46DA-3509-4F89-BF8E-814138B972BC}" srcId="{E0904327-41D1-4701-9870-FDA86F423297}" destId="{A3C8D32F-75ED-4340-8EA9-EF7BBFCA3647}" srcOrd="2" destOrd="0" parTransId="{DD89274C-E26E-4068-ABC4-0FBB14FA87A8}" sibTransId="{A19CE945-AF10-4897-AA40-E314EC3426B6}"/>
    <dgm:cxn modelId="{A46563F0-0455-4027-AA5E-6A139C13620C}" srcId="{64FED7EE-D177-4CF6-BAF7-4391A32D493F}" destId="{6E750DEF-AF3E-4E10-B845-022B0690CC74}" srcOrd="3" destOrd="0" parTransId="{6162BBB2-E2B8-416B-A2AD-8E682F2D7AA4}" sibTransId="{E7B40805-3C64-41D1-9C27-E2A860FF3ECE}"/>
    <dgm:cxn modelId="{844E1AFC-FA49-4ED6-ABC2-D5D6ED973C2C}" type="presOf" srcId="{BB824F2B-8092-4309-9DFF-A68A42E25864}" destId="{FEA3D97F-9BFD-4A16-927B-19220CDA5F18}" srcOrd="0" destOrd="1" presId="urn:microsoft.com/office/officeart/2005/8/layout/arrow2"/>
    <dgm:cxn modelId="{6352BAFF-3B2A-40B3-A48E-1B2C8A1788F6}" type="presOf" srcId="{64FED7EE-D177-4CF6-BAF7-4391A32D493F}" destId="{939940BB-183A-4304-A289-009CC09F61D6}" srcOrd="0" destOrd="0" presId="urn:microsoft.com/office/officeart/2005/8/layout/arrow2"/>
    <dgm:cxn modelId="{5AFCFD3E-0E87-4BD6-BAF2-E8D66680E1AC}" type="presParOf" srcId="{BC7BA8B8-437C-4E4D-861D-DE580927646D}" destId="{59194281-3A3D-49CA-888B-148EC8B48E05}" srcOrd="0" destOrd="0" presId="urn:microsoft.com/office/officeart/2005/8/layout/arrow2"/>
    <dgm:cxn modelId="{092814A3-8770-4C7C-9BE7-0EDEBF70A040}" type="presParOf" srcId="{BC7BA8B8-437C-4E4D-861D-DE580927646D}" destId="{EC1FEF54-FC8D-4FD8-86BB-8EB486AF23BD}" srcOrd="1" destOrd="0" presId="urn:microsoft.com/office/officeart/2005/8/layout/arrow2"/>
    <dgm:cxn modelId="{6C61DC4F-6BB4-4B43-9EA3-701FBA451F4C}" type="presParOf" srcId="{EC1FEF54-FC8D-4FD8-86BB-8EB486AF23BD}" destId="{D150C94F-266C-47DD-A257-1145FBF50055}" srcOrd="0" destOrd="0" presId="urn:microsoft.com/office/officeart/2005/8/layout/arrow2"/>
    <dgm:cxn modelId="{A1393E73-404F-43D2-88E0-BA4E0C3258B3}" type="presParOf" srcId="{EC1FEF54-FC8D-4FD8-86BB-8EB486AF23BD}" destId="{C7D3428B-78BA-4E79-BAFF-0A9F535E03E6}" srcOrd="1" destOrd="0" presId="urn:microsoft.com/office/officeart/2005/8/layout/arrow2"/>
    <dgm:cxn modelId="{4C66FADB-B71D-470A-8C1B-A7ED473961E2}" type="presParOf" srcId="{EC1FEF54-FC8D-4FD8-86BB-8EB486AF23BD}" destId="{884D1EE5-3010-42AC-B2F9-0A035173C8FA}" srcOrd="2" destOrd="0" presId="urn:microsoft.com/office/officeart/2005/8/layout/arrow2"/>
    <dgm:cxn modelId="{B15D4EE2-C8FC-4557-B36B-DBB58EA98CA8}" type="presParOf" srcId="{EC1FEF54-FC8D-4FD8-86BB-8EB486AF23BD}" destId="{939940BB-183A-4304-A289-009CC09F61D6}" srcOrd="3" destOrd="0" presId="urn:microsoft.com/office/officeart/2005/8/layout/arrow2"/>
    <dgm:cxn modelId="{030022AE-FEB1-4832-BDB9-F5B71F666559}" type="presParOf" srcId="{EC1FEF54-FC8D-4FD8-86BB-8EB486AF23BD}" destId="{16E37A94-3073-4882-82EF-1FF576EB16B6}" srcOrd="4" destOrd="0" presId="urn:microsoft.com/office/officeart/2005/8/layout/arrow2"/>
    <dgm:cxn modelId="{1EE8CEBB-643A-461D-B0C4-DDE50EB34FB8}" type="presParOf" srcId="{EC1FEF54-FC8D-4FD8-86BB-8EB486AF23BD}" destId="{FEA3D97F-9BFD-4A16-927B-19220CDA5F18}" srcOrd="5" destOrd="0" presId="urn:microsoft.com/office/officeart/2005/8/layout/arrow2"/>
    <dgm:cxn modelId="{20821B45-E7DE-4B84-A008-8FC57C1F4491}" type="presParOf" srcId="{EC1FEF54-FC8D-4FD8-86BB-8EB486AF23BD}" destId="{721AF4BE-DBC4-4B08-928E-C67103A776B6}" srcOrd="6" destOrd="0" presId="urn:microsoft.com/office/officeart/2005/8/layout/arrow2"/>
    <dgm:cxn modelId="{56D6C4A5-329B-415E-9255-98D791DB616B}" type="presParOf" srcId="{EC1FEF54-FC8D-4FD8-86BB-8EB486AF23BD}" destId="{B28A989A-C50E-4E01-9C81-4719F924AF63}" srcOrd="7" destOrd="0" presId="urn:microsoft.com/office/officeart/2005/8/layout/arrow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94281-3A3D-49CA-888B-148EC8B48E05}">
      <dsp:nvSpPr>
        <dsp:cNvPr id="0" name=""/>
        <dsp:cNvSpPr/>
      </dsp:nvSpPr>
      <dsp:spPr>
        <a:xfrm>
          <a:off x="1067635" y="0"/>
          <a:ext cx="8669867" cy="541866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0C94F-266C-47DD-A257-1145FBF50055}">
      <dsp:nvSpPr>
        <dsp:cNvPr id="0" name=""/>
        <dsp:cNvSpPr/>
      </dsp:nvSpPr>
      <dsp:spPr>
        <a:xfrm>
          <a:off x="1835855" y="4063794"/>
          <a:ext cx="199406" cy="1994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D3428B-78BA-4E79-BAFF-0A9F535E03E6}">
      <dsp:nvSpPr>
        <dsp:cNvPr id="0" name=""/>
        <dsp:cNvSpPr/>
      </dsp:nvSpPr>
      <dsp:spPr>
        <a:xfrm>
          <a:off x="2012480" y="3769446"/>
          <a:ext cx="2768108" cy="1289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62" tIns="0" rIns="0" bIns="0" numCol="1" spcCol="1270" anchor="t" anchorCtr="0">
          <a:noAutofit/>
        </a:bodyPr>
        <a:lstStyle/>
        <a:p>
          <a:pPr marL="0" lvl="0" indent="0" algn="l" defTabSz="577850">
            <a:lnSpc>
              <a:spcPct val="90000"/>
            </a:lnSpc>
            <a:spcBef>
              <a:spcPct val="0"/>
            </a:spcBef>
            <a:spcAft>
              <a:spcPct val="35000"/>
            </a:spcAft>
            <a:buNone/>
          </a:pPr>
          <a:endParaRPr lang="en-US" sz="1300" b="1" kern="1200" dirty="0"/>
        </a:p>
        <a:p>
          <a:pPr marL="0" lvl="0" indent="0" algn="l" defTabSz="577850">
            <a:lnSpc>
              <a:spcPct val="90000"/>
            </a:lnSpc>
            <a:spcBef>
              <a:spcPct val="0"/>
            </a:spcBef>
            <a:spcAft>
              <a:spcPct val="35000"/>
            </a:spcAft>
            <a:buNone/>
          </a:pPr>
          <a:r>
            <a:rPr lang="en-US" sz="1200" b="1" kern="1200" dirty="0"/>
            <a:t>US Federal Database</a:t>
          </a:r>
        </a:p>
        <a:p>
          <a:pPr marL="57150" lvl="1" indent="-57150" algn="l" defTabSz="88900">
            <a:lnSpc>
              <a:spcPct val="90000"/>
            </a:lnSpc>
            <a:spcBef>
              <a:spcPct val="0"/>
            </a:spcBef>
            <a:spcAft>
              <a:spcPct val="15000"/>
            </a:spcAft>
            <a:buChar char="•"/>
          </a:pPr>
          <a:endParaRPr lang="en-US" sz="200" kern="1200"/>
        </a:p>
        <a:p>
          <a:pPr marL="114300" lvl="1" indent="-114300" algn="l" defTabSz="533400">
            <a:lnSpc>
              <a:spcPct val="90000"/>
            </a:lnSpc>
            <a:spcBef>
              <a:spcPct val="0"/>
            </a:spcBef>
            <a:spcAft>
              <a:spcPct val="15000"/>
            </a:spcAft>
            <a:buChar char="•"/>
          </a:pPr>
          <a:r>
            <a:rPr lang="en-US" sz="1200" kern="1200"/>
            <a:t>High Compliance</a:t>
          </a:r>
        </a:p>
        <a:p>
          <a:pPr marL="114300" lvl="1" indent="-114300" algn="l" defTabSz="533400">
            <a:lnSpc>
              <a:spcPct val="90000"/>
            </a:lnSpc>
            <a:spcBef>
              <a:spcPct val="0"/>
            </a:spcBef>
            <a:spcAft>
              <a:spcPct val="15000"/>
            </a:spcAft>
            <a:buChar char="•"/>
          </a:pPr>
          <a:r>
            <a:rPr lang="en-US" sz="1200" kern="1200"/>
            <a:t>Highly Robust</a:t>
          </a:r>
        </a:p>
      </dsp:txBody>
      <dsp:txXfrm>
        <a:off x="2012480" y="3769446"/>
        <a:ext cx="2768108" cy="1289642"/>
      </dsp:txXfrm>
    </dsp:sp>
    <dsp:sp modelId="{884D1EE5-3010-42AC-B2F9-0A035173C8FA}">
      <dsp:nvSpPr>
        <dsp:cNvPr id="0" name=""/>
        <dsp:cNvSpPr/>
      </dsp:nvSpPr>
      <dsp:spPr>
        <a:xfrm>
          <a:off x="2978387" y="2838287"/>
          <a:ext cx="346794" cy="3467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9940BB-183A-4304-A289-009CC09F61D6}">
      <dsp:nvSpPr>
        <dsp:cNvPr id="0" name=""/>
        <dsp:cNvSpPr/>
      </dsp:nvSpPr>
      <dsp:spPr>
        <a:xfrm>
          <a:off x="3319555" y="2573437"/>
          <a:ext cx="3064682" cy="2476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59" tIns="0" rIns="0" bIns="0" numCol="1" spcCol="1270" anchor="t" anchorCtr="0">
          <a:noAutofit/>
        </a:bodyPr>
        <a:lstStyle/>
        <a:p>
          <a:pPr marL="0" lvl="0" indent="0" algn="l" defTabSz="533400">
            <a:lnSpc>
              <a:spcPct val="90000"/>
            </a:lnSpc>
            <a:spcBef>
              <a:spcPct val="0"/>
            </a:spcBef>
            <a:spcAft>
              <a:spcPct val="35000"/>
            </a:spcAft>
            <a:buNone/>
          </a:pPr>
          <a:r>
            <a:rPr lang="en-US" sz="1200" b="1" kern="1200"/>
            <a:t>Large Scale</a:t>
          </a:r>
        </a:p>
        <a:p>
          <a:pPr marL="57150" lvl="1" indent="-57150" algn="l" defTabSz="88900">
            <a:lnSpc>
              <a:spcPct val="90000"/>
            </a:lnSpc>
            <a:spcBef>
              <a:spcPct val="0"/>
            </a:spcBef>
            <a:spcAft>
              <a:spcPct val="15000"/>
            </a:spcAft>
            <a:buChar char="•"/>
          </a:pPr>
          <a:endParaRPr lang="en-US" sz="200" kern="1200"/>
        </a:p>
        <a:p>
          <a:pPr marL="114300" lvl="1" indent="-114300" algn="l" defTabSz="533400">
            <a:lnSpc>
              <a:spcPct val="90000"/>
            </a:lnSpc>
            <a:spcBef>
              <a:spcPct val="0"/>
            </a:spcBef>
            <a:spcAft>
              <a:spcPct val="15000"/>
            </a:spcAft>
            <a:buChar char="•"/>
          </a:pPr>
          <a:r>
            <a:rPr lang="en-US" sz="1200" kern="1200"/>
            <a:t>&gt;40 Million Members per Year </a:t>
          </a:r>
        </a:p>
        <a:p>
          <a:pPr marL="114300" lvl="1" indent="-114300" algn="l" defTabSz="533400">
            <a:lnSpc>
              <a:spcPct val="90000"/>
            </a:lnSpc>
            <a:spcBef>
              <a:spcPct val="0"/>
            </a:spcBef>
            <a:spcAft>
              <a:spcPct val="15000"/>
            </a:spcAft>
            <a:buChar char="•"/>
          </a:pPr>
          <a:r>
            <a:rPr lang="en-US" sz="1200" kern="1200" dirty="0"/>
            <a:t>400 Million Data Records</a:t>
          </a:r>
        </a:p>
        <a:p>
          <a:pPr marL="114300" lvl="1" indent="-114300" algn="l" defTabSz="533400">
            <a:lnSpc>
              <a:spcPct val="90000"/>
            </a:lnSpc>
            <a:spcBef>
              <a:spcPct val="0"/>
            </a:spcBef>
            <a:spcAft>
              <a:spcPct val="15000"/>
            </a:spcAft>
            <a:buChar char="•"/>
          </a:pPr>
          <a:r>
            <a:rPr lang="en-US" sz="1200" kern="1200"/>
            <a:t>&gt;1 </a:t>
          </a:r>
          <a:r>
            <a:rPr lang="en-US" sz="1200" kern="1200" err="1"/>
            <a:t>TeraByte</a:t>
          </a:r>
          <a:r>
            <a:rPr lang="en-US" sz="1200" kern="1200"/>
            <a:t> in data files</a:t>
          </a:r>
          <a:r>
            <a:rPr lang="en-US" sz="200" kern="1200"/>
            <a:t> </a:t>
          </a:r>
          <a:endParaRPr lang="en-US" sz="1200" kern="1200"/>
        </a:p>
      </dsp:txBody>
      <dsp:txXfrm>
        <a:off x="3319555" y="2573437"/>
        <a:ext cx="3064682" cy="2476330"/>
      </dsp:txXfrm>
    </dsp:sp>
    <dsp:sp modelId="{16E37A94-3073-4882-82EF-1FF576EB16B6}">
      <dsp:nvSpPr>
        <dsp:cNvPr id="0" name=""/>
        <dsp:cNvSpPr/>
      </dsp:nvSpPr>
      <dsp:spPr>
        <a:xfrm>
          <a:off x="4595650" y="1840179"/>
          <a:ext cx="459502" cy="45950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A3D97F-9BFD-4A16-927B-19220CDA5F18}">
      <dsp:nvSpPr>
        <dsp:cNvPr id="0" name=""/>
        <dsp:cNvSpPr/>
      </dsp:nvSpPr>
      <dsp:spPr>
        <a:xfrm>
          <a:off x="4940814" y="1617851"/>
          <a:ext cx="1820672" cy="3348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481" tIns="0" rIns="0" bIns="0" numCol="1" spcCol="1270" anchor="t" anchorCtr="0">
          <a:noAutofit/>
        </a:bodyPr>
        <a:lstStyle/>
        <a:p>
          <a:pPr marL="0" lvl="0" indent="0" algn="l" defTabSz="533400">
            <a:lnSpc>
              <a:spcPct val="90000"/>
            </a:lnSpc>
            <a:spcBef>
              <a:spcPct val="0"/>
            </a:spcBef>
            <a:spcAft>
              <a:spcPct val="35000"/>
            </a:spcAft>
            <a:buNone/>
          </a:pPr>
          <a:r>
            <a:rPr lang="en-US" sz="1200" b="1" kern="1200" dirty="0"/>
            <a:t>Multi-setting</a:t>
          </a:r>
        </a:p>
        <a:p>
          <a:pPr marL="114300" lvl="1" indent="-114300" algn="l" defTabSz="533400">
            <a:lnSpc>
              <a:spcPct val="90000"/>
            </a:lnSpc>
            <a:spcBef>
              <a:spcPct val="0"/>
            </a:spcBef>
            <a:spcAft>
              <a:spcPct val="15000"/>
            </a:spcAft>
            <a:buChar char="•"/>
          </a:pPr>
          <a:r>
            <a:rPr lang="en-US" sz="1200" kern="1200" dirty="0"/>
            <a:t>In-patient</a:t>
          </a:r>
        </a:p>
        <a:p>
          <a:pPr marL="114300" lvl="1" indent="-114300" algn="l" defTabSz="533400">
            <a:lnSpc>
              <a:spcPct val="90000"/>
            </a:lnSpc>
            <a:spcBef>
              <a:spcPct val="0"/>
            </a:spcBef>
            <a:spcAft>
              <a:spcPct val="15000"/>
            </a:spcAft>
            <a:buChar char="•"/>
          </a:pPr>
          <a:r>
            <a:rPr lang="en-US" sz="1200" kern="1200" dirty="0"/>
            <a:t>Out-patient</a:t>
          </a:r>
        </a:p>
        <a:p>
          <a:pPr marL="114300" lvl="1" indent="-114300" algn="l" defTabSz="533400">
            <a:lnSpc>
              <a:spcPct val="90000"/>
            </a:lnSpc>
            <a:spcBef>
              <a:spcPct val="0"/>
            </a:spcBef>
            <a:spcAft>
              <a:spcPct val="15000"/>
            </a:spcAft>
            <a:buChar char="•"/>
          </a:pPr>
          <a:r>
            <a:rPr lang="en-US" sz="1200" kern="1200" dirty="0"/>
            <a:t>Nursing Home</a:t>
          </a:r>
        </a:p>
      </dsp:txBody>
      <dsp:txXfrm>
        <a:off x="4940814" y="1617851"/>
        <a:ext cx="1820672" cy="3348736"/>
      </dsp:txXfrm>
    </dsp:sp>
    <dsp:sp modelId="{721AF4BE-DBC4-4B08-928E-C67103A776B6}">
      <dsp:nvSpPr>
        <dsp:cNvPr id="0" name=""/>
        <dsp:cNvSpPr/>
      </dsp:nvSpPr>
      <dsp:spPr>
        <a:xfrm>
          <a:off x="6555040" y="1225702"/>
          <a:ext cx="615560" cy="6155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8A989A-C50E-4E01-9C81-4719F924AF63}">
      <dsp:nvSpPr>
        <dsp:cNvPr id="0" name=""/>
        <dsp:cNvSpPr/>
      </dsp:nvSpPr>
      <dsp:spPr>
        <a:xfrm>
          <a:off x="6569410" y="906647"/>
          <a:ext cx="2192362" cy="388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173" tIns="0" rIns="0" bIns="0" numCol="1" spcCol="1270" anchor="t" anchorCtr="0">
          <a:noAutofit/>
        </a:bodyPr>
        <a:lstStyle/>
        <a:p>
          <a:pPr marL="0" lvl="0" indent="0" algn="r" defTabSz="577850">
            <a:lnSpc>
              <a:spcPct val="90000"/>
            </a:lnSpc>
            <a:spcBef>
              <a:spcPct val="0"/>
            </a:spcBef>
            <a:spcAft>
              <a:spcPct val="35000"/>
            </a:spcAft>
            <a:buNone/>
          </a:pPr>
          <a:r>
            <a:rPr lang="en-US" sz="1300" b="1" kern="1200" dirty="0"/>
            <a:t>Longitudinal Data</a:t>
          </a:r>
        </a:p>
        <a:p>
          <a:pPr marL="114300" lvl="1" indent="-114300" algn="r" defTabSz="577850">
            <a:lnSpc>
              <a:spcPct val="90000"/>
            </a:lnSpc>
            <a:spcBef>
              <a:spcPct val="0"/>
            </a:spcBef>
            <a:spcAft>
              <a:spcPct val="15000"/>
            </a:spcAft>
            <a:buChar char="•"/>
          </a:pPr>
          <a:endParaRPr lang="en-US" sz="1300" b="1" kern="1200"/>
        </a:p>
      </dsp:txBody>
      <dsp:txXfrm>
        <a:off x="6569410" y="906647"/>
        <a:ext cx="2192362" cy="388518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435C2-D7D0-49F2-BFA8-C8878EE1AE10}" type="datetimeFigureOut">
              <a:rPr lang="en-US" smtClean="0"/>
              <a:t>8/5/2021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B7DA3-1E0C-42A7-8D51-AE67895E0E1E}" type="slidenum">
              <a:rPr lang="en-US" smtClean="0"/>
              <a:t>‹#›</a:t>
            </a:fld>
            <a:endParaRPr lang="en-US"/>
          </a:p>
        </p:txBody>
      </p:sp>
    </p:spTree>
    <p:extLst>
      <p:ext uri="{BB962C8B-B14F-4D97-AF65-F5344CB8AC3E}">
        <p14:creationId xmlns:p14="http://schemas.microsoft.com/office/powerpoint/2010/main" val="32060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1</a:t>
            </a:fld>
            <a:endParaRPr lang="en-US"/>
          </a:p>
        </p:txBody>
      </p:sp>
    </p:spTree>
    <p:extLst>
      <p:ext uri="{BB962C8B-B14F-4D97-AF65-F5344CB8AC3E}">
        <p14:creationId xmlns:p14="http://schemas.microsoft.com/office/powerpoint/2010/main" val="238956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solidFill>
                  <a:srgbClr val="4E4F51">
                    <a:lumMod val="60000"/>
                    <a:lumOff val="40000"/>
                  </a:srgbClr>
                </a:solidFill>
              </a:rPr>
              <a:t>UI graphic overlay to represent ML insight (High risk of PI 95% alt metric score, provide legend for colors:, </a:t>
            </a:r>
          </a:p>
          <a:p>
            <a:pPr marL="285750" lvl="0" indent="-285750">
              <a:buFont typeface="Arial" panose="020B0604020202020204" pitchFamily="34" charset="0"/>
              <a:buChar char="•"/>
            </a:pPr>
            <a:r>
              <a:rPr lang="en-US">
                <a:solidFill>
                  <a:srgbClr val="4E4F51">
                    <a:lumMod val="60000"/>
                    <a:lumOff val="40000"/>
                  </a:srgbClr>
                </a:solidFill>
              </a:rPr>
              <a:t>Demographic (Age)</a:t>
            </a:r>
          </a:p>
          <a:p>
            <a:pPr marL="285750" lvl="0" indent="-285750">
              <a:buFont typeface="Arial" panose="020B0604020202020204" pitchFamily="34" charset="0"/>
              <a:buChar char="•"/>
            </a:pPr>
            <a:r>
              <a:rPr lang="en-US">
                <a:solidFill>
                  <a:srgbClr val="4E4F51">
                    <a:lumMod val="60000"/>
                    <a:lumOff val="40000"/>
                  </a:srgbClr>
                </a:solidFill>
              </a:rPr>
              <a:t>Labs (TSH)</a:t>
            </a:r>
          </a:p>
          <a:p>
            <a:pPr marL="285750" lvl="0" indent="-285750">
              <a:buFont typeface="Arial" panose="020B0604020202020204" pitchFamily="34" charset="0"/>
              <a:buChar char="•"/>
            </a:pPr>
            <a:r>
              <a:rPr lang="en-US">
                <a:solidFill>
                  <a:srgbClr val="4E4F51">
                    <a:lumMod val="60000"/>
                    <a:lumOff val="40000"/>
                  </a:srgbClr>
                </a:solidFill>
              </a:rPr>
              <a:t>Diagnosis/Comorbidities (History of CHF, Anemia, Past history of PI, Septic shock, hypertension)</a:t>
            </a:r>
          </a:p>
          <a:p>
            <a:pPr marL="285750" lvl="0" indent="-285750">
              <a:buFont typeface="Arial" panose="020B0604020202020204" pitchFamily="34" charset="0"/>
              <a:buChar char="•"/>
            </a:pPr>
            <a:r>
              <a:rPr lang="en-US">
                <a:solidFill>
                  <a:srgbClr val="4E4F51">
                    <a:lumMod val="60000"/>
                    <a:lumOff val="40000"/>
                  </a:srgbClr>
                </a:solidFill>
              </a:rPr>
              <a:t>Procedures (Recent surgery)</a:t>
            </a:r>
          </a:p>
        </p:txBody>
      </p:sp>
      <p:sp>
        <p:nvSpPr>
          <p:cNvPr id="4" name="Slide Number Placeholder 3"/>
          <p:cNvSpPr>
            <a:spLocks noGrp="1"/>
          </p:cNvSpPr>
          <p:nvPr>
            <p:ph type="sldNum" sz="quarter" idx="5"/>
          </p:nvPr>
        </p:nvSpPr>
        <p:spPr/>
        <p:txBody>
          <a:bodyPr/>
          <a:lstStyle/>
          <a:p>
            <a:fld id="{73AB7DA3-1E0C-42A7-8D51-AE67895E0E1E}" type="slidenum">
              <a:rPr lang="en-US" smtClean="0"/>
              <a:t>19</a:t>
            </a:fld>
            <a:endParaRPr lang="en-US"/>
          </a:p>
        </p:txBody>
      </p:sp>
    </p:spTree>
    <p:extLst>
      <p:ext uri="{BB962C8B-B14F-4D97-AF65-F5344CB8AC3E}">
        <p14:creationId xmlns:p14="http://schemas.microsoft.com/office/powerpoint/2010/main" val="359707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in the elevated risk a new plan is created</a:t>
            </a:r>
          </a:p>
          <a:p>
            <a:r>
              <a:rPr lang="en-US"/>
              <a:t>Show AI/ML model with Braden Scale?</a:t>
            </a:r>
          </a:p>
          <a:p>
            <a:r>
              <a:rPr lang="en-US"/>
              <a:t>Emphasize things which are not used in Braden Scale e.g., CHF, abnormal TSH</a:t>
            </a:r>
          </a:p>
          <a:p>
            <a:r>
              <a:rPr lang="en-US"/>
              <a:t>The Braden Scale sees that the patient has mobility, so it tags her as low risk but the AI/ML model tags her at high risk</a:t>
            </a:r>
          </a:p>
          <a:p>
            <a:r>
              <a:rPr lang="en-US"/>
              <a:t>Emphasize how the/why the current system does not work</a:t>
            </a:r>
          </a:p>
        </p:txBody>
      </p:sp>
      <p:sp>
        <p:nvSpPr>
          <p:cNvPr id="4" name="Slide Number Placeholder 3"/>
          <p:cNvSpPr>
            <a:spLocks noGrp="1"/>
          </p:cNvSpPr>
          <p:nvPr>
            <p:ph type="sldNum" sz="quarter" idx="5"/>
          </p:nvPr>
        </p:nvSpPr>
        <p:spPr/>
        <p:txBody>
          <a:bodyPr/>
          <a:lstStyle/>
          <a:p>
            <a:fld id="{73AB7DA3-1E0C-42A7-8D51-AE67895E0E1E}" type="slidenum">
              <a:rPr lang="en-US" smtClean="0"/>
              <a:t>20</a:t>
            </a:fld>
            <a:endParaRPr lang="en-US"/>
          </a:p>
        </p:txBody>
      </p:sp>
    </p:spTree>
    <p:extLst>
      <p:ext uri="{BB962C8B-B14F-4D97-AF65-F5344CB8AC3E}">
        <p14:creationId xmlns:p14="http://schemas.microsoft.com/office/powerpoint/2010/main" val="320016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E0FAAC-9008-124F-9AA3-23D27FEB84F3}" type="slidenum">
              <a:rPr lang="en-US" smtClean="0"/>
              <a:t>23</a:t>
            </a:fld>
            <a:endParaRPr lang="en-US"/>
          </a:p>
        </p:txBody>
      </p:sp>
    </p:spTree>
    <p:extLst>
      <p:ext uri="{BB962C8B-B14F-4D97-AF65-F5344CB8AC3E}">
        <p14:creationId xmlns:p14="http://schemas.microsoft.com/office/powerpoint/2010/main" val="2096193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E0FAAC-9008-124F-9AA3-23D27FEB84F3}" type="slidenum">
              <a:rPr lang="en-US" smtClean="0"/>
              <a:t>24</a:t>
            </a:fld>
            <a:endParaRPr lang="en-US"/>
          </a:p>
        </p:txBody>
      </p:sp>
    </p:spTree>
    <p:extLst>
      <p:ext uri="{BB962C8B-B14F-4D97-AF65-F5344CB8AC3E}">
        <p14:creationId xmlns:p14="http://schemas.microsoft.com/office/powerpoint/2010/main" val="57025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25</a:t>
            </a:fld>
            <a:endParaRPr lang="en-US"/>
          </a:p>
        </p:txBody>
      </p:sp>
    </p:spTree>
    <p:extLst>
      <p:ext uri="{BB962C8B-B14F-4D97-AF65-F5344CB8AC3E}">
        <p14:creationId xmlns:p14="http://schemas.microsoft.com/office/powerpoint/2010/main" val="3275607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r>
              <a:rPr lang="en-US" sz="1200" dirty="0">
                <a:cs typeface="Segoe UI Light" panose="020B0502040204020203" pitchFamily="34" charset="0"/>
              </a:rPr>
              <a:t>Pressure injuries tend to surface on parts of the body where the skin is mashed between a bone and a surface such as a wheelchair or mattress</a:t>
            </a:r>
          </a:p>
          <a:p>
            <a:pPr marL="342900" indent="-342900" algn="just">
              <a:buFont typeface="Arial" panose="020B0604020202020204" pitchFamily="34" charset="0"/>
              <a:buChar char="•"/>
            </a:pPr>
            <a:r>
              <a:rPr lang="en-US" sz="1200" dirty="0">
                <a:cs typeface="Segoe UI Light" panose="020B0502040204020203" pitchFamily="34" charset="0"/>
              </a:rPr>
              <a:t>Pressure injuries can develop quickly, sometimes in as little as several hours without movement</a:t>
            </a:r>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2</a:t>
            </a:fld>
            <a:endParaRPr lang="en-US"/>
          </a:p>
        </p:txBody>
      </p:sp>
    </p:spTree>
    <p:extLst>
      <p:ext uri="{BB962C8B-B14F-4D97-AF65-F5344CB8AC3E}">
        <p14:creationId xmlns:p14="http://schemas.microsoft.com/office/powerpoint/2010/main" val="4008503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CB9369-01A8-C44D-B2E8-DE195A7F110E}" type="slidenum">
              <a:rPr lang="en-US" smtClean="0"/>
              <a:t>5</a:t>
            </a:fld>
            <a:endParaRPr lang="en-US"/>
          </a:p>
        </p:txBody>
      </p:sp>
    </p:spTree>
    <p:extLst>
      <p:ext uri="{BB962C8B-B14F-4D97-AF65-F5344CB8AC3E}">
        <p14:creationId xmlns:p14="http://schemas.microsoft.com/office/powerpoint/2010/main" val="243146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Factor analysis of factors most predictive of pressure injury e.g., BMI, age, length of stay, mobility, friction/shear, norepinephrine infusion,  peripheral vascular disease, pneumonia, cardiovascular disease etc.  [Cox 2011, </a:t>
            </a:r>
            <a:r>
              <a:rPr lang="en-US" sz="1200" dirty="0" err="1">
                <a:latin typeface="Segoe UI Light" panose="020B0502040204020203" pitchFamily="34" charset="0"/>
                <a:cs typeface="Segoe UI Light" panose="020B0502040204020203" pitchFamily="34" charset="0"/>
              </a:rPr>
              <a:t>Su</a:t>
            </a:r>
            <a:r>
              <a:rPr lang="en-US" sz="1200" dirty="0">
                <a:latin typeface="Segoe UI Light" panose="020B0502040204020203" pitchFamily="34" charset="0"/>
                <a:cs typeface="Segoe UI Light" panose="020B0502040204020203" pitchFamily="34" charset="0"/>
              </a:rPr>
              <a:t> 2012, Cardiac   2016, </a:t>
            </a:r>
            <a:r>
              <a:rPr lang="en-US" sz="1200" dirty="0" err="1">
                <a:latin typeface="Segoe UI Light" panose="020B0502040204020203" pitchFamily="34" charset="0"/>
                <a:cs typeface="Segoe UI Light" panose="020B0502040204020203" pitchFamily="34" charset="0"/>
              </a:rPr>
              <a:t>Aloweni</a:t>
            </a:r>
            <a:r>
              <a:rPr lang="en-US" sz="1200" dirty="0">
                <a:latin typeface="Segoe UI Light" panose="020B0502040204020203" pitchFamily="34" charset="0"/>
                <a:cs typeface="Segoe UI Light" panose="020B0502040204020203" pitchFamily="34" charset="0"/>
              </a:rPr>
              <a:t>  2019, Pittman 2019, Cox 2020]</a:t>
            </a:r>
          </a:p>
          <a:p>
            <a:pPr marL="342900" indent="-34290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Several studies on using machine learning to predict pressure injuries and/or stages of pressure injury [Deng  2017, </a:t>
            </a:r>
            <a:r>
              <a:rPr lang="en-US" sz="1200" dirty="0" err="1">
                <a:latin typeface="Segoe UI Light" panose="020B0502040204020203" pitchFamily="34" charset="0"/>
                <a:cs typeface="Segoe UI Light" panose="020B0502040204020203" pitchFamily="34" charset="0"/>
              </a:rPr>
              <a:t>Jin</a:t>
            </a:r>
            <a:r>
              <a:rPr lang="en-US" sz="1200" dirty="0">
                <a:latin typeface="Segoe UI Light" panose="020B0502040204020203" pitchFamily="34" charset="0"/>
                <a:cs typeface="Segoe UI Light" panose="020B0502040204020203" pitchFamily="34" charset="0"/>
              </a:rPr>
              <a:t> 2017, Kaewprag2017,  </a:t>
            </a:r>
            <a:r>
              <a:rPr lang="en-US" sz="1200" dirty="0" err="1">
                <a:latin typeface="Segoe UI Light" panose="020B0502040204020203" pitchFamily="34" charset="0"/>
                <a:cs typeface="Segoe UI Light" panose="020B0502040204020203" pitchFamily="34" charset="0"/>
              </a:rPr>
              <a:t>Alderden</a:t>
            </a:r>
            <a:r>
              <a:rPr lang="en-US" sz="1200" dirty="0">
                <a:latin typeface="Segoe UI Light" panose="020B0502040204020203" pitchFamily="34" charset="0"/>
                <a:cs typeface="Segoe UI Light" panose="020B0502040204020203" pitchFamily="34" charset="0"/>
              </a:rPr>
              <a:t> 2018, Levy 2020] </a:t>
            </a:r>
          </a:p>
          <a:p>
            <a:pPr marL="342900" indent="-34290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Automated pressure injury risk assessment system (Auto-PIRAS) that can assess pressure injury risk using data, without requiring nurses to collect or input additional data, and to evaluate the validity of this assessment tool [</a:t>
            </a:r>
            <a:r>
              <a:rPr lang="en-US" sz="1200" dirty="0" err="1">
                <a:latin typeface="Segoe UI Light" panose="020B0502040204020203" pitchFamily="34" charset="0"/>
                <a:cs typeface="Segoe UI Light" panose="020B0502040204020203" pitchFamily="34" charset="0"/>
              </a:rPr>
              <a:t>Jin</a:t>
            </a:r>
            <a:r>
              <a:rPr lang="en-US" sz="1200" dirty="0">
                <a:latin typeface="Segoe UI Light" panose="020B0502040204020203" pitchFamily="34" charset="0"/>
                <a:cs typeface="Segoe UI Light" panose="020B0502040204020203" pitchFamily="34" charset="0"/>
              </a:rPr>
              <a:t> 2017]</a:t>
            </a:r>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7</a:t>
            </a:fld>
            <a:endParaRPr lang="en-US"/>
          </a:p>
        </p:txBody>
      </p:sp>
    </p:spTree>
    <p:extLst>
      <p:ext uri="{BB962C8B-B14F-4D97-AF65-F5344CB8AC3E}">
        <p14:creationId xmlns:p14="http://schemas.microsoft.com/office/powerpoint/2010/main" val="283450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9</a:t>
            </a:fld>
            <a:endParaRPr lang="en-US"/>
          </a:p>
        </p:txBody>
      </p:sp>
    </p:spTree>
    <p:extLst>
      <p:ext uri="{BB962C8B-B14F-4D97-AF65-F5344CB8AC3E}">
        <p14:creationId xmlns:p14="http://schemas.microsoft.com/office/powerpoint/2010/main" val="277458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10</a:t>
            </a:fld>
            <a:endParaRPr lang="en-US"/>
          </a:p>
        </p:txBody>
      </p:sp>
    </p:spTree>
    <p:extLst>
      <p:ext uri="{BB962C8B-B14F-4D97-AF65-F5344CB8AC3E}">
        <p14:creationId xmlns:p14="http://schemas.microsoft.com/office/powerpoint/2010/main" val="2665647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14</a:t>
            </a:fld>
            <a:endParaRPr lang="en-US"/>
          </a:p>
        </p:txBody>
      </p:sp>
    </p:spTree>
    <p:extLst>
      <p:ext uri="{BB962C8B-B14F-4D97-AF65-F5344CB8AC3E}">
        <p14:creationId xmlns:p14="http://schemas.microsoft.com/office/powerpoint/2010/main" val="1140690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comparison with current approaches in the PI domain and healthcare AI in general</a:t>
            </a:r>
          </a:p>
        </p:txBody>
      </p:sp>
      <p:sp>
        <p:nvSpPr>
          <p:cNvPr id="4" name="Slide Number Placeholder 3"/>
          <p:cNvSpPr>
            <a:spLocks noGrp="1"/>
          </p:cNvSpPr>
          <p:nvPr>
            <p:ph type="sldNum" sz="quarter" idx="5"/>
          </p:nvPr>
        </p:nvSpPr>
        <p:spPr/>
        <p:txBody>
          <a:bodyPr/>
          <a:lstStyle/>
          <a:p>
            <a:fld id="{73AB7DA3-1E0C-42A7-8D51-AE67895E0E1E}" type="slidenum">
              <a:rPr lang="en-US" smtClean="0"/>
              <a:t>16</a:t>
            </a:fld>
            <a:endParaRPr lang="en-US"/>
          </a:p>
        </p:txBody>
      </p:sp>
    </p:spTree>
    <p:extLst>
      <p:ext uri="{BB962C8B-B14F-4D97-AF65-F5344CB8AC3E}">
        <p14:creationId xmlns:p14="http://schemas.microsoft.com/office/powerpoint/2010/main" val="1227991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assessment and the plan are ongoing and intertwined</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73AB7DA3-1E0C-42A7-8D51-AE67895E0E1E}" type="slidenum">
              <a:rPr lang="en-US" smtClean="0"/>
              <a:t>18</a:t>
            </a:fld>
            <a:endParaRPr lang="en-US"/>
          </a:p>
        </p:txBody>
      </p:sp>
    </p:spTree>
    <p:extLst>
      <p:ext uri="{BB962C8B-B14F-4D97-AF65-F5344CB8AC3E}">
        <p14:creationId xmlns:p14="http://schemas.microsoft.com/office/powerpoint/2010/main" val="3323780221"/>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4.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53420BB-59E4-F14B-80CB-99C99EB28A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494247"/>
            <a:ext cx="12192000" cy="1377002"/>
          </a:xfrm>
          <a:prstGeom prst="rect">
            <a:avLst/>
          </a:prstGeom>
        </p:spPr>
      </p:pic>
      <p:pic>
        <p:nvPicPr>
          <p:cNvPr id="23" name="Picture 22">
            <a:extLst>
              <a:ext uri="{FF2B5EF4-FFF2-40B4-BE49-F238E27FC236}">
                <a16:creationId xmlns:a16="http://schemas.microsoft.com/office/drawing/2014/main" id="{892ABFB8-C716-4D3C-9426-9F60729AAEAD}"/>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29" name="Title Placeholder 1">
            <a:extLst>
              <a:ext uri="{FF2B5EF4-FFF2-40B4-BE49-F238E27FC236}">
                <a16:creationId xmlns:a16="http://schemas.microsoft.com/office/drawing/2014/main" id="{8A410E8D-8454-457D-A56A-18C6C88DDD89}"/>
              </a:ext>
            </a:extLst>
          </p:cNvPr>
          <p:cNvSpPr>
            <a:spLocks noGrp="1"/>
          </p:cNvSpPr>
          <p:nvPr>
            <p:ph type="title"/>
          </p:nvPr>
        </p:nvSpPr>
        <p:spPr>
          <a:xfrm>
            <a:off x="831850" y="2766218"/>
            <a:ext cx="10515600" cy="1325563"/>
          </a:xfrm>
          <a:prstGeom prst="rect">
            <a:avLst/>
          </a:prstGeom>
        </p:spPr>
        <p:txBody>
          <a:bodyPr vert="horz" lIns="91440" tIns="45720" rIns="91440" bIns="45720" rtlCol="0" anchor="ctr">
            <a:normAutofit/>
          </a:bodyPr>
          <a:lstStyle/>
          <a:p>
            <a:r>
              <a:rPr lang="en-US"/>
              <a:t>Click to edit Master title style</a:t>
            </a:r>
          </a:p>
        </p:txBody>
      </p:sp>
      <p:pic>
        <p:nvPicPr>
          <p:cNvPr id="33" name="Picture 32">
            <a:extLst>
              <a:ext uri="{FF2B5EF4-FFF2-40B4-BE49-F238E27FC236}">
                <a16:creationId xmlns:a16="http://schemas.microsoft.com/office/drawing/2014/main" id="{462EBABE-03C3-4AB6-9AD0-857635B04E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1850" y="1534028"/>
            <a:ext cx="1655915" cy="1037066"/>
          </a:xfrm>
          <a:prstGeom prst="rect">
            <a:avLst/>
          </a:prstGeom>
        </p:spPr>
      </p:pic>
      <p:sp>
        <p:nvSpPr>
          <p:cNvPr id="3" name="Text Placeholder 2">
            <a:extLst>
              <a:ext uri="{FF2B5EF4-FFF2-40B4-BE49-F238E27FC236}">
                <a16:creationId xmlns:a16="http://schemas.microsoft.com/office/drawing/2014/main" id="{D3B18404-20AA-7341-9C0B-1B40F977B245}"/>
              </a:ext>
            </a:extLst>
          </p:cNvPr>
          <p:cNvSpPr>
            <a:spLocks noGrp="1"/>
          </p:cNvSpPr>
          <p:nvPr>
            <p:ph type="body" sz="quarter" idx="10" hasCustomPrompt="1"/>
          </p:nvPr>
        </p:nvSpPr>
        <p:spPr>
          <a:xfrm>
            <a:off x="831850" y="4312002"/>
            <a:ext cx="10515600" cy="481012"/>
          </a:xfrm>
          <a:prstGeom prst="rect">
            <a:avLst/>
          </a:prstGeom>
        </p:spPr>
        <p:txBody>
          <a:bodyPr/>
          <a:lstStyle>
            <a:lvl1pPr marL="0" indent="0">
              <a:buNone/>
              <a:defRPr sz="1400" b="1" i="0">
                <a:solidFill>
                  <a:schemeClr val="tx2">
                    <a:lumMod val="60000"/>
                    <a:lumOff val="40000"/>
                  </a:schemeClr>
                </a:solidFill>
                <a:latin typeface="Segoe UI Semibold" panose="020B0502040204020203" pitchFamily="34" charset="0"/>
                <a:cs typeface="Segoe UI Semibold" panose="020B0502040204020203" pitchFamily="34" charset="0"/>
              </a:defRPr>
            </a:lvl1pPr>
          </a:lstStyle>
          <a:p>
            <a:pPr lvl="0"/>
            <a:r>
              <a:rPr lang="en-US"/>
              <a:t>MM/DD/YYYY</a:t>
            </a:r>
          </a:p>
        </p:txBody>
      </p:sp>
      <p:grpSp>
        <p:nvGrpSpPr>
          <p:cNvPr id="7" name="Group 6">
            <a:extLst>
              <a:ext uri="{FF2B5EF4-FFF2-40B4-BE49-F238E27FC236}">
                <a16:creationId xmlns:a16="http://schemas.microsoft.com/office/drawing/2014/main" id="{8DCF3A52-E66E-A74C-A0EF-0628453D6CC5}"/>
              </a:ext>
            </a:extLst>
          </p:cNvPr>
          <p:cNvGrpSpPr/>
          <p:nvPr userDrawn="1"/>
        </p:nvGrpSpPr>
        <p:grpSpPr>
          <a:xfrm>
            <a:off x="978316" y="3752996"/>
            <a:ext cx="11213684" cy="1741251"/>
            <a:chOff x="978316" y="3752996"/>
            <a:chExt cx="11213684" cy="1741251"/>
          </a:xfrm>
        </p:grpSpPr>
        <p:pic>
          <p:nvPicPr>
            <p:cNvPr id="8" name="Picture 7">
              <a:extLst>
                <a:ext uri="{FF2B5EF4-FFF2-40B4-BE49-F238E27FC236}">
                  <a16:creationId xmlns:a16="http://schemas.microsoft.com/office/drawing/2014/main" id="{6BEA23F2-54AC-8840-BF2B-E523421ED23A}"/>
                </a:ext>
              </a:extLst>
            </p:cNvPr>
            <p:cNvPicPr>
              <a:picLocks noChangeAspect="1"/>
            </p:cNvPicPr>
            <p:nvPr userDrawn="1"/>
          </p:nvPicPr>
          <p:blipFill rotWithShape="1">
            <a:blip r:embed="rId5" cstate="screen">
              <a:alphaModFix amt="7000"/>
              <a:extLst>
                <a:ext uri="{BEBA8EAE-BF5A-486C-A8C5-ECC9F3942E4B}">
                  <a14:imgProps xmlns:a14="http://schemas.microsoft.com/office/drawing/2010/main">
                    <a14:imgLayer r:embed="rId6">
                      <a14:imgEffect>
                        <a14:colorTemperature colorTemp="3949"/>
                      </a14:imgEffect>
                    </a14:imgLayer>
                  </a14:imgProps>
                </a:ext>
                <a:ext uri="{28A0092B-C50C-407E-A947-70E740481C1C}">
                  <a14:useLocalDpi xmlns:a14="http://schemas.microsoft.com/office/drawing/2010/main"/>
                </a:ext>
              </a:extLst>
            </a:blip>
            <a:srcRect/>
            <a:stretch/>
          </p:blipFill>
          <p:spPr>
            <a:xfrm>
              <a:off x="978316" y="3752996"/>
              <a:ext cx="11213684" cy="1741251"/>
            </a:xfrm>
            <a:prstGeom prst="rect">
              <a:avLst/>
            </a:prstGeom>
          </p:spPr>
        </p:pic>
        <p:pic>
          <p:nvPicPr>
            <p:cNvPr id="9" name="Picture 8">
              <a:extLst>
                <a:ext uri="{FF2B5EF4-FFF2-40B4-BE49-F238E27FC236}">
                  <a16:creationId xmlns:a16="http://schemas.microsoft.com/office/drawing/2014/main" id="{FB6729B0-4F67-FE4B-A749-8E6DF5004A22}"/>
                </a:ext>
              </a:extLst>
            </p:cNvPr>
            <p:cNvPicPr>
              <a:picLocks noChangeAspect="1"/>
            </p:cNvPicPr>
            <p:nvPr userDrawn="1"/>
          </p:nvPicPr>
          <p:blipFill rotWithShape="1">
            <a:blip r:embed="rId7" cstate="hqprint">
              <a:alphaModFix amt="12000"/>
              <a:extLst>
                <a:ext uri="{BEBA8EAE-BF5A-486C-A8C5-ECC9F3942E4B}">
                  <a14:imgProps xmlns:a14="http://schemas.microsoft.com/office/drawing/2010/main">
                    <a14:imgLayer r:embed="rId8">
                      <a14:imgEffect>
                        <a14:colorTemperature colorTemp="2958"/>
                      </a14:imgEffect>
                    </a14:imgLayer>
                  </a14:imgProps>
                </a:ext>
                <a:ext uri="{28A0092B-C50C-407E-A947-70E740481C1C}">
                  <a14:useLocalDpi xmlns:a14="http://schemas.microsoft.com/office/drawing/2010/main"/>
                </a:ext>
              </a:extLst>
            </a:blip>
            <a:srcRect/>
            <a:stretch/>
          </p:blipFill>
          <p:spPr>
            <a:xfrm>
              <a:off x="1900027" y="3833220"/>
              <a:ext cx="10291973" cy="1661027"/>
            </a:xfrm>
            <a:prstGeom prst="rect">
              <a:avLst/>
            </a:prstGeom>
          </p:spPr>
        </p:pic>
      </p:grpSp>
    </p:spTree>
    <p:extLst>
      <p:ext uri="{BB962C8B-B14F-4D97-AF65-F5344CB8AC3E}">
        <p14:creationId xmlns:p14="http://schemas.microsoft.com/office/powerpoint/2010/main" val="1692205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sp>
        <p:nvSpPr>
          <p:cNvPr id="7" name="TextBox 6">
            <a:extLst>
              <a:ext uri="{FF2B5EF4-FFF2-40B4-BE49-F238E27FC236}">
                <a16:creationId xmlns:a16="http://schemas.microsoft.com/office/drawing/2014/main" id="{8F3C6E36-F5C1-FC4E-8313-F7B78AEB8E82}"/>
              </a:ext>
            </a:extLst>
          </p:cNvPr>
          <p:cNvSpPr txBox="1"/>
          <p:nvPr userDrawn="1"/>
        </p:nvSpPr>
        <p:spPr>
          <a:xfrm>
            <a:off x="3596866" y="3013501"/>
            <a:ext cx="4998266" cy="830997"/>
          </a:xfrm>
          <a:prstGeom prst="rect">
            <a:avLst/>
          </a:prstGeom>
          <a:noFill/>
        </p:spPr>
        <p:txBody>
          <a:bodyPr wrap="square" rtlCol="0">
            <a:spAutoFit/>
          </a:bodyPr>
          <a:lstStyle/>
          <a:p>
            <a:pPr algn="ctr"/>
            <a:r>
              <a:rPr lang="en-US" sz="4800"/>
              <a:t>Thank you.</a:t>
            </a:r>
          </a:p>
        </p:txBody>
      </p:sp>
    </p:spTree>
    <p:extLst>
      <p:ext uri="{BB962C8B-B14F-4D97-AF65-F5344CB8AC3E}">
        <p14:creationId xmlns:p14="http://schemas.microsoft.com/office/powerpoint/2010/main" val="151129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91440"/>
          </a:xfrm>
          <a:prstGeom prst="rect">
            <a:avLst/>
          </a:prstGeom>
        </p:spPr>
      </p:pic>
    </p:spTree>
    <p:extLst>
      <p:ext uri="{BB962C8B-B14F-4D97-AF65-F5344CB8AC3E}">
        <p14:creationId xmlns:p14="http://schemas.microsoft.com/office/powerpoint/2010/main" val="910452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alt">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53420BB-59E4-F14B-80CB-99C99EB28A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494247"/>
            <a:ext cx="12192000" cy="1377002"/>
          </a:xfrm>
          <a:prstGeom prst="rect">
            <a:avLst/>
          </a:prstGeom>
        </p:spPr>
      </p:pic>
      <p:pic>
        <p:nvPicPr>
          <p:cNvPr id="23" name="Picture 22">
            <a:extLst>
              <a:ext uri="{FF2B5EF4-FFF2-40B4-BE49-F238E27FC236}">
                <a16:creationId xmlns:a16="http://schemas.microsoft.com/office/drawing/2014/main" id="{892ABFB8-C716-4D3C-9426-9F60729AAEAD}"/>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29" name="Title Placeholder 1">
            <a:extLst>
              <a:ext uri="{FF2B5EF4-FFF2-40B4-BE49-F238E27FC236}">
                <a16:creationId xmlns:a16="http://schemas.microsoft.com/office/drawing/2014/main" id="{8A410E8D-8454-457D-A56A-18C6C88DDD89}"/>
              </a:ext>
            </a:extLst>
          </p:cNvPr>
          <p:cNvSpPr>
            <a:spLocks noGrp="1"/>
          </p:cNvSpPr>
          <p:nvPr>
            <p:ph type="title"/>
          </p:nvPr>
        </p:nvSpPr>
        <p:spPr>
          <a:xfrm>
            <a:off x="831850" y="2766218"/>
            <a:ext cx="10515600" cy="1325563"/>
          </a:xfrm>
          <a:prstGeom prst="rect">
            <a:avLst/>
          </a:prstGeom>
        </p:spPr>
        <p:txBody>
          <a:bodyPr vert="horz" lIns="91440" tIns="45720" rIns="91440" bIns="45720" rtlCol="0" anchor="ctr">
            <a:normAutofit/>
          </a:bodyPr>
          <a:lstStyle/>
          <a:p>
            <a:r>
              <a:rPr lang="en-US"/>
              <a:t>Click to edit Master title style</a:t>
            </a:r>
          </a:p>
        </p:txBody>
      </p:sp>
      <p:pic>
        <p:nvPicPr>
          <p:cNvPr id="33" name="Picture 32">
            <a:extLst>
              <a:ext uri="{FF2B5EF4-FFF2-40B4-BE49-F238E27FC236}">
                <a16:creationId xmlns:a16="http://schemas.microsoft.com/office/drawing/2014/main" id="{462EBABE-03C3-4AB6-9AD0-857635B04E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1850" y="1534028"/>
            <a:ext cx="1655915" cy="1037066"/>
          </a:xfrm>
          <a:prstGeom prst="rect">
            <a:avLst/>
          </a:prstGeom>
        </p:spPr>
      </p:pic>
      <p:sp>
        <p:nvSpPr>
          <p:cNvPr id="3" name="Text Placeholder 2">
            <a:extLst>
              <a:ext uri="{FF2B5EF4-FFF2-40B4-BE49-F238E27FC236}">
                <a16:creationId xmlns:a16="http://schemas.microsoft.com/office/drawing/2014/main" id="{D3B18404-20AA-7341-9C0B-1B40F977B245}"/>
              </a:ext>
            </a:extLst>
          </p:cNvPr>
          <p:cNvSpPr>
            <a:spLocks noGrp="1"/>
          </p:cNvSpPr>
          <p:nvPr>
            <p:ph type="body" sz="quarter" idx="10" hasCustomPrompt="1"/>
          </p:nvPr>
        </p:nvSpPr>
        <p:spPr>
          <a:xfrm>
            <a:off x="831850" y="4312002"/>
            <a:ext cx="10515600" cy="481012"/>
          </a:xfrm>
          <a:prstGeom prst="rect">
            <a:avLst/>
          </a:prstGeom>
        </p:spPr>
        <p:txBody>
          <a:bodyPr/>
          <a:lstStyle>
            <a:lvl1pPr marL="0" indent="0">
              <a:buNone/>
              <a:defRPr sz="1400" b="1" i="0">
                <a:solidFill>
                  <a:schemeClr val="tx2">
                    <a:lumMod val="60000"/>
                    <a:lumOff val="40000"/>
                  </a:schemeClr>
                </a:solidFill>
                <a:latin typeface="Segoe UI Semibold" panose="020B0502040204020203" pitchFamily="34" charset="0"/>
                <a:cs typeface="Segoe UI Semibold" panose="020B0502040204020203" pitchFamily="34" charset="0"/>
              </a:defRPr>
            </a:lvl1pPr>
          </a:lstStyle>
          <a:p>
            <a:pPr lvl="0"/>
            <a:r>
              <a:rPr lang="en-US"/>
              <a:t>MM/DD/YYYY</a:t>
            </a:r>
          </a:p>
        </p:txBody>
      </p:sp>
      <p:cxnSp>
        <p:nvCxnSpPr>
          <p:cNvPr id="7" name="Straight Connector 6">
            <a:extLst>
              <a:ext uri="{FF2B5EF4-FFF2-40B4-BE49-F238E27FC236}">
                <a16:creationId xmlns:a16="http://schemas.microsoft.com/office/drawing/2014/main" id="{74B01955-878D-E14E-AA98-B386598520D4}"/>
              </a:ext>
            </a:extLst>
          </p:cNvPr>
          <p:cNvCxnSpPr>
            <a:cxnSpLocks/>
          </p:cNvCxnSpPr>
          <p:nvPr userDrawn="1"/>
        </p:nvCxnSpPr>
        <p:spPr>
          <a:xfrm>
            <a:off x="905070" y="5747510"/>
            <a:ext cx="1512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DDDB01-B6CD-1848-8443-EDC29FDAFF45}"/>
              </a:ext>
            </a:extLst>
          </p:cNvPr>
          <p:cNvCxnSpPr>
            <a:cxnSpLocks/>
          </p:cNvCxnSpPr>
          <p:nvPr userDrawn="1"/>
        </p:nvCxnSpPr>
        <p:spPr>
          <a:xfrm>
            <a:off x="2566313" y="5747510"/>
            <a:ext cx="1512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44EE1C-2798-9E4A-9D17-C83DD5845248}"/>
              </a:ext>
            </a:extLst>
          </p:cNvPr>
          <p:cNvCxnSpPr>
            <a:cxnSpLocks/>
          </p:cNvCxnSpPr>
          <p:nvPr userDrawn="1"/>
        </p:nvCxnSpPr>
        <p:spPr>
          <a:xfrm>
            <a:off x="4227555" y="5747510"/>
            <a:ext cx="1512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F76C5CD-5466-2746-AFD5-67E4AEE18320}"/>
              </a:ext>
            </a:extLst>
          </p:cNvPr>
          <p:cNvCxnSpPr>
            <a:cxnSpLocks/>
          </p:cNvCxnSpPr>
          <p:nvPr userDrawn="1"/>
        </p:nvCxnSpPr>
        <p:spPr>
          <a:xfrm>
            <a:off x="5888798" y="5747510"/>
            <a:ext cx="1512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DEF007-7F1D-084F-A6DC-32366A48B181}"/>
              </a:ext>
            </a:extLst>
          </p:cNvPr>
          <p:cNvCxnSpPr>
            <a:cxnSpLocks/>
          </p:cNvCxnSpPr>
          <p:nvPr userDrawn="1"/>
        </p:nvCxnSpPr>
        <p:spPr>
          <a:xfrm>
            <a:off x="7550040" y="5747510"/>
            <a:ext cx="214042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69E679-3759-A94A-B0FB-F7C387DE1408}"/>
              </a:ext>
            </a:extLst>
          </p:cNvPr>
          <p:cNvCxnSpPr>
            <a:cxnSpLocks/>
          </p:cNvCxnSpPr>
          <p:nvPr userDrawn="1"/>
        </p:nvCxnSpPr>
        <p:spPr>
          <a:xfrm>
            <a:off x="9834911" y="5747510"/>
            <a:ext cx="1512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C3F00B-CCA6-5346-9CC2-AB7FA746A999}"/>
              </a:ext>
            </a:extLst>
          </p:cNvPr>
          <p:cNvSpPr txBox="1"/>
          <p:nvPr userDrawn="1"/>
        </p:nvSpPr>
        <p:spPr>
          <a:xfrm>
            <a:off x="831850" y="5842660"/>
            <a:ext cx="1367855" cy="553998"/>
          </a:xfrm>
          <a:prstGeom prst="rect">
            <a:avLst/>
          </a:prstGeom>
          <a:noFill/>
        </p:spPr>
        <p:txBody>
          <a:bodyPr wrap="square" rtlCol="0">
            <a:spAutoFit/>
          </a:bodyPr>
          <a:lstStyle/>
          <a:p>
            <a:r>
              <a:rPr lang="en-US" sz="1800" b="0" i="0">
                <a:solidFill>
                  <a:schemeClr val="bg1"/>
                </a:solidFill>
                <a:latin typeface="Segoe UI" panose="020B0502040204020203" pitchFamily="34" charset="0"/>
                <a:cs typeface="Segoe UI" panose="020B0502040204020203" pitchFamily="34" charset="0"/>
              </a:rPr>
              <a:t>57 Million </a:t>
            </a:r>
            <a:r>
              <a:rPr lang="en-US" sz="1200" b="0" i="0">
                <a:solidFill>
                  <a:schemeClr val="tx1"/>
                </a:solidFill>
                <a:latin typeface="Segoe UI" panose="020B0502040204020203" pitchFamily="34" charset="0"/>
                <a:cs typeface="Segoe UI" panose="020B0502040204020203" pitchFamily="34" charset="0"/>
              </a:rPr>
              <a:t>Lives</a:t>
            </a:r>
            <a:endParaRPr lang="en-US" sz="1600" b="0" i="0">
              <a:solidFill>
                <a:schemeClr val="tx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B61BFDDB-B81A-0647-B840-9A1C527458C8}"/>
              </a:ext>
            </a:extLst>
          </p:cNvPr>
          <p:cNvSpPr txBox="1"/>
          <p:nvPr userDrawn="1"/>
        </p:nvSpPr>
        <p:spPr>
          <a:xfrm>
            <a:off x="2487765" y="5842660"/>
            <a:ext cx="1593473" cy="553998"/>
          </a:xfrm>
          <a:prstGeom prst="rect">
            <a:avLst/>
          </a:prstGeom>
          <a:noFill/>
        </p:spPr>
        <p:txBody>
          <a:bodyPr wrap="square" rtlCol="0">
            <a:spAutoFit/>
          </a:bodyPr>
          <a:lstStyle/>
          <a:p>
            <a:r>
              <a:rPr lang="en-US" sz="1800" b="0" i="0">
                <a:solidFill>
                  <a:schemeClr val="bg1"/>
                </a:solidFill>
                <a:latin typeface="Segoe UI" panose="020B0502040204020203" pitchFamily="34" charset="0"/>
                <a:cs typeface="Segoe UI" panose="020B0502040204020203" pitchFamily="34" charset="0"/>
              </a:rPr>
              <a:t>33</a:t>
            </a:r>
            <a:r>
              <a:rPr lang="en-US" sz="1600" b="0" i="0">
                <a:solidFill>
                  <a:schemeClr val="bg1"/>
                </a:solidFill>
                <a:latin typeface="Segoe UI" panose="020B0502040204020203" pitchFamily="34" charset="0"/>
                <a:cs typeface="Segoe UI" panose="020B0502040204020203" pitchFamily="34" charset="0"/>
              </a:rPr>
              <a:t> </a:t>
            </a:r>
          </a:p>
          <a:p>
            <a:r>
              <a:rPr lang="en-US" sz="1200" b="0" i="0">
                <a:solidFill>
                  <a:schemeClr val="tx1"/>
                </a:solidFill>
                <a:latin typeface="Segoe UI" panose="020B0502040204020203" pitchFamily="34" charset="0"/>
                <a:cs typeface="Segoe UI" panose="020B0502040204020203" pitchFamily="34" charset="0"/>
              </a:rPr>
              <a:t>Published Papers</a:t>
            </a:r>
          </a:p>
        </p:txBody>
      </p:sp>
      <p:sp>
        <p:nvSpPr>
          <p:cNvPr id="16" name="TextBox 15">
            <a:extLst>
              <a:ext uri="{FF2B5EF4-FFF2-40B4-BE49-F238E27FC236}">
                <a16:creationId xmlns:a16="http://schemas.microsoft.com/office/drawing/2014/main" id="{E453D40C-8D25-BA44-A578-D816BE1BD615}"/>
              </a:ext>
            </a:extLst>
          </p:cNvPr>
          <p:cNvSpPr txBox="1"/>
          <p:nvPr userDrawn="1"/>
        </p:nvSpPr>
        <p:spPr>
          <a:xfrm>
            <a:off x="4153800" y="5842660"/>
            <a:ext cx="1593473" cy="538609"/>
          </a:xfrm>
          <a:prstGeom prst="rect">
            <a:avLst/>
          </a:prstGeom>
          <a:noFill/>
        </p:spPr>
        <p:txBody>
          <a:bodyPr wrap="square" rtlCol="0">
            <a:spAutoFit/>
          </a:bodyPr>
          <a:lstStyle/>
          <a:p>
            <a:r>
              <a:rPr lang="en-US" sz="1800" b="0" i="0">
                <a:solidFill>
                  <a:schemeClr val="bg1"/>
                </a:solidFill>
                <a:latin typeface="Segoe UI" panose="020B0502040204020203" pitchFamily="34" charset="0"/>
                <a:cs typeface="Segoe UI" panose="020B0502040204020203" pitchFamily="34" charset="0"/>
              </a:rPr>
              <a:t>7 </a:t>
            </a:r>
          </a:p>
          <a:p>
            <a:r>
              <a:rPr lang="en-US" sz="1100" b="0" i="0">
                <a:solidFill>
                  <a:schemeClr val="tx1"/>
                </a:solidFill>
                <a:latin typeface="Segoe UI" panose="020B0502040204020203" pitchFamily="34" charset="0"/>
                <a:cs typeface="Segoe UI" panose="020B0502040204020203" pitchFamily="34" charset="0"/>
              </a:rPr>
              <a:t>Countries</a:t>
            </a:r>
          </a:p>
        </p:txBody>
      </p:sp>
      <p:sp>
        <p:nvSpPr>
          <p:cNvPr id="17" name="TextBox 16">
            <a:extLst>
              <a:ext uri="{FF2B5EF4-FFF2-40B4-BE49-F238E27FC236}">
                <a16:creationId xmlns:a16="http://schemas.microsoft.com/office/drawing/2014/main" id="{0ACC4159-C008-9B49-83B3-D31E2E58011D}"/>
              </a:ext>
            </a:extLst>
          </p:cNvPr>
          <p:cNvSpPr txBox="1"/>
          <p:nvPr userDrawn="1"/>
        </p:nvSpPr>
        <p:spPr>
          <a:xfrm>
            <a:off x="5819835" y="5842660"/>
            <a:ext cx="150816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2018 Finalist</a:t>
            </a:r>
          </a:p>
          <a:p>
            <a:r>
              <a:rPr lang="en-US" sz="1200" b="0" i="0">
                <a:solidFill>
                  <a:schemeClr val="tx1"/>
                </a:solidFill>
                <a:latin typeface="Segoe UI" panose="020B0502040204020203" pitchFamily="34" charset="0"/>
                <a:cs typeface="Segoe UI" panose="020B0502040204020203" pitchFamily="34" charset="0"/>
              </a:rPr>
              <a:t>Microsoft Partner of the Year</a:t>
            </a:r>
          </a:p>
        </p:txBody>
      </p:sp>
      <p:sp>
        <p:nvSpPr>
          <p:cNvPr id="18" name="TextBox 17">
            <a:extLst>
              <a:ext uri="{FF2B5EF4-FFF2-40B4-BE49-F238E27FC236}">
                <a16:creationId xmlns:a16="http://schemas.microsoft.com/office/drawing/2014/main" id="{07B1B87A-8DEA-4C4D-82EE-E5DB402D3A13}"/>
              </a:ext>
            </a:extLst>
          </p:cNvPr>
          <p:cNvSpPr txBox="1"/>
          <p:nvPr userDrawn="1"/>
        </p:nvSpPr>
        <p:spPr>
          <a:xfrm>
            <a:off x="7492541" y="5842660"/>
            <a:ext cx="21280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2018, 2019 Winner</a:t>
            </a:r>
          </a:p>
          <a:p>
            <a:r>
              <a:rPr lang="en-US" sz="1200" b="0" i="0">
                <a:solidFill>
                  <a:schemeClr val="tx1"/>
                </a:solidFill>
                <a:latin typeface="Segoe UI" panose="020B0502040204020203" pitchFamily="34" charset="0"/>
                <a:cs typeface="Segoe UI" panose="020B0502040204020203" pitchFamily="34" charset="0"/>
              </a:rPr>
              <a:t>Microsoft Health Innovation Awards</a:t>
            </a:r>
          </a:p>
        </p:txBody>
      </p:sp>
      <p:pic>
        <p:nvPicPr>
          <p:cNvPr id="19" name="Picture 18">
            <a:extLst>
              <a:ext uri="{FF2B5EF4-FFF2-40B4-BE49-F238E27FC236}">
                <a16:creationId xmlns:a16="http://schemas.microsoft.com/office/drawing/2014/main" id="{547EA18F-9210-6344-95E1-087EBE92A22D}"/>
              </a:ext>
            </a:extLst>
          </p:cNvPr>
          <p:cNvPicPr>
            <a:picLocks noChangeAspect="1"/>
          </p:cNvPicPr>
          <p:nvPr userDrawn="1"/>
        </p:nvPicPr>
        <p:blipFill>
          <a:blip r:embed="rId5"/>
          <a:stretch>
            <a:fillRect/>
          </a:stretch>
        </p:blipFill>
        <p:spPr>
          <a:xfrm>
            <a:off x="9834911" y="5961410"/>
            <a:ext cx="799720" cy="234064"/>
          </a:xfrm>
          <a:prstGeom prst="rect">
            <a:avLst/>
          </a:prstGeom>
        </p:spPr>
      </p:pic>
      <p:pic>
        <p:nvPicPr>
          <p:cNvPr id="20" name="Picture 19">
            <a:extLst>
              <a:ext uri="{FF2B5EF4-FFF2-40B4-BE49-F238E27FC236}">
                <a16:creationId xmlns:a16="http://schemas.microsoft.com/office/drawing/2014/main" id="{8F661DE8-4C2E-2147-904A-C2B7863F12A6}"/>
              </a:ext>
            </a:extLst>
          </p:cNvPr>
          <p:cNvPicPr>
            <a:picLocks noChangeAspect="1"/>
          </p:cNvPicPr>
          <p:nvPr userDrawn="1"/>
        </p:nvPicPr>
        <p:blipFill>
          <a:blip r:embed="rId6"/>
          <a:stretch>
            <a:fillRect/>
          </a:stretch>
        </p:blipFill>
        <p:spPr>
          <a:xfrm>
            <a:off x="10763474" y="5943440"/>
            <a:ext cx="611840" cy="453215"/>
          </a:xfrm>
          <a:prstGeom prst="rect">
            <a:avLst/>
          </a:prstGeom>
        </p:spPr>
      </p:pic>
      <p:grpSp>
        <p:nvGrpSpPr>
          <p:cNvPr id="21" name="Group 20">
            <a:extLst>
              <a:ext uri="{FF2B5EF4-FFF2-40B4-BE49-F238E27FC236}">
                <a16:creationId xmlns:a16="http://schemas.microsoft.com/office/drawing/2014/main" id="{0E5C1296-7EAB-2E42-B06F-9294A89D521E}"/>
              </a:ext>
            </a:extLst>
          </p:cNvPr>
          <p:cNvGrpSpPr/>
          <p:nvPr userDrawn="1"/>
        </p:nvGrpSpPr>
        <p:grpSpPr>
          <a:xfrm>
            <a:off x="978316" y="3752996"/>
            <a:ext cx="11213684" cy="1741251"/>
            <a:chOff x="978316" y="3752996"/>
            <a:chExt cx="11213684" cy="1741251"/>
          </a:xfrm>
        </p:grpSpPr>
        <p:pic>
          <p:nvPicPr>
            <p:cNvPr id="22" name="Picture 21">
              <a:extLst>
                <a:ext uri="{FF2B5EF4-FFF2-40B4-BE49-F238E27FC236}">
                  <a16:creationId xmlns:a16="http://schemas.microsoft.com/office/drawing/2014/main" id="{743C322A-66EB-E047-9754-9704DC82D0A2}"/>
                </a:ext>
              </a:extLst>
            </p:cNvPr>
            <p:cNvPicPr>
              <a:picLocks noChangeAspect="1"/>
            </p:cNvPicPr>
            <p:nvPr userDrawn="1"/>
          </p:nvPicPr>
          <p:blipFill rotWithShape="1">
            <a:blip r:embed="rId7" cstate="screen">
              <a:alphaModFix amt="7000"/>
              <a:extLst>
                <a:ext uri="{BEBA8EAE-BF5A-486C-A8C5-ECC9F3942E4B}">
                  <a14:imgProps xmlns:a14="http://schemas.microsoft.com/office/drawing/2010/main">
                    <a14:imgLayer r:embed="rId8">
                      <a14:imgEffect>
                        <a14:colorTemperature colorTemp="3949"/>
                      </a14:imgEffect>
                    </a14:imgLayer>
                  </a14:imgProps>
                </a:ext>
                <a:ext uri="{28A0092B-C50C-407E-A947-70E740481C1C}">
                  <a14:useLocalDpi xmlns:a14="http://schemas.microsoft.com/office/drawing/2010/main"/>
                </a:ext>
              </a:extLst>
            </a:blip>
            <a:srcRect/>
            <a:stretch/>
          </p:blipFill>
          <p:spPr>
            <a:xfrm>
              <a:off x="978316" y="3752996"/>
              <a:ext cx="11213684" cy="1741251"/>
            </a:xfrm>
            <a:prstGeom prst="rect">
              <a:avLst/>
            </a:prstGeom>
          </p:spPr>
        </p:pic>
        <p:pic>
          <p:nvPicPr>
            <p:cNvPr id="24" name="Picture 23">
              <a:extLst>
                <a:ext uri="{FF2B5EF4-FFF2-40B4-BE49-F238E27FC236}">
                  <a16:creationId xmlns:a16="http://schemas.microsoft.com/office/drawing/2014/main" id="{FAAED7D1-DA07-3A42-965D-7FCE17234E66}"/>
                </a:ext>
              </a:extLst>
            </p:cNvPr>
            <p:cNvPicPr>
              <a:picLocks noChangeAspect="1"/>
            </p:cNvPicPr>
            <p:nvPr userDrawn="1"/>
          </p:nvPicPr>
          <p:blipFill rotWithShape="1">
            <a:blip r:embed="rId9" cstate="hqprint">
              <a:alphaModFix amt="12000"/>
              <a:extLst>
                <a:ext uri="{BEBA8EAE-BF5A-486C-A8C5-ECC9F3942E4B}">
                  <a14:imgProps xmlns:a14="http://schemas.microsoft.com/office/drawing/2010/main">
                    <a14:imgLayer r:embed="rId10">
                      <a14:imgEffect>
                        <a14:colorTemperature colorTemp="2958"/>
                      </a14:imgEffect>
                    </a14:imgLayer>
                  </a14:imgProps>
                </a:ext>
                <a:ext uri="{28A0092B-C50C-407E-A947-70E740481C1C}">
                  <a14:useLocalDpi xmlns:a14="http://schemas.microsoft.com/office/drawing/2010/main"/>
                </a:ext>
              </a:extLst>
            </a:blip>
            <a:srcRect/>
            <a:stretch/>
          </p:blipFill>
          <p:spPr>
            <a:xfrm>
              <a:off x="1900027" y="3833220"/>
              <a:ext cx="10291973" cy="1661027"/>
            </a:xfrm>
            <a:prstGeom prst="rect">
              <a:avLst/>
            </a:prstGeom>
          </p:spPr>
        </p:pic>
      </p:grpSp>
    </p:spTree>
    <p:extLst>
      <p:ext uri="{BB962C8B-B14F-4D97-AF65-F5344CB8AC3E}">
        <p14:creationId xmlns:p14="http://schemas.microsoft.com/office/powerpoint/2010/main" val="347184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2" name="TextBox 1">
            <a:extLst>
              <a:ext uri="{FF2B5EF4-FFF2-40B4-BE49-F238E27FC236}">
                <a16:creationId xmlns:a16="http://schemas.microsoft.com/office/drawing/2014/main" id="{724C19B1-9727-3E4F-92D6-6854823246AE}"/>
              </a:ext>
            </a:extLst>
          </p:cNvPr>
          <p:cNvSpPr txBox="1"/>
          <p:nvPr userDrawn="1"/>
        </p:nvSpPr>
        <p:spPr>
          <a:xfrm>
            <a:off x="945399" y="801170"/>
            <a:ext cx="4998266" cy="646331"/>
          </a:xfrm>
          <a:prstGeom prst="rect">
            <a:avLst/>
          </a:prstGeom>
          <a:noFill/>
        </p:spPr>
        <p:txBody>
          <a:bodyPr wrap="square" rtlCol="0">
            <a:spAutoFit/>
          </a:bodyPr>
          <a:lstStyle/>
          <a:p>
            <a:r>
              <a:rPr lang="en-US" sz="3600"/>
              <a:t>Agenda</a:t>
            </a:r>
          </a:p>
        </p:txBody>
      </p:sp>
      <p:sp>
        <p:nvSpPr>
          <p:cNvPr id="13" name="Text Placeholder 1">
            <a:extLst>
              <a:ext uri="{FF2B5EF4-FFF2-40B4-BE49-F238E27FC236}">
                <a16:creationId xmlns:a16="http://schemas.microsoft.com/office/drawing/2014/main" id="{403331DD-C368-9348-A0D8-879800B04C3C}"/>
              </a:ext>
            </a:extLst>
          </p:cNvPr>
          <p:cNvSpPr>
            <a:spLocks noGrp="1"/>
          </p:cNvSpPr>
          <p:nvPr>
            <p:ph type="body" sz="quarter" idx="10"/>
          </p:nvPr>
        </p:nvSpPr>
        <p:spPr>
          <a:xfrm>
            <a:off x="945399" y="1850054"/>
            <a:ext cx="7842250" cy="3979863"/>
          </a:xfrm>
          <a:prstGeom prst="rect">
            <a:avLst/>
          </a:prstGeom>
        </p:spPr>
        <p:txBody>
          <a:bodyPr/>
          <a:lstStyle>
            <a:lvl1pPr marL="514350" indent="-514350">
              <a:buClr>
                <a:schemeClr val="accent1"/>
              </a:buClr>
              <a:buFont typeface="+mj-lt"/>
              <a:buAutoNum type="arabicPeriod"/>
              <a:defRPr b="0" i="0">
                <a:latin typeface="Segoe UI Light" panose="020B0502040204020203" pitchFamily="34" charset="0"/>
                <a:cs typeface="Segoe UI Light" panose="020B0502040204020203" pitchFamily="34" charset="0"/>
              </a:defRPr>
            </a:lvl1pPr>
          </a:lstStyle>
          <a:p>
            <a:endParaRPr lang="en-US"/>
          </a:p>
        </p:txBody>
      </p:sp>
    </p:spTree>
    <p:extLst>
      <p:ext uri="{BB962C8B-B14F-4D97-AF65-F5344CB8AC3E}">
        <p14:creationId xmlns:p14="http://schemas.microsoft.com/office/powerpoint/2010/main" val="1612408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9D0070-52A9-714E-B54A-CEE1BFC69EF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E38F01-2129-4049-80EF-2A8737CC968C}"/>
              </a:ext>
            </a:extLst>
          </p:cNvPr>
          <p:cNvSpPr>
            <a:spLocks noGrp="1"/>
          </p:cNvSpPr>
          <p:nvPr>
            <p:ph type="title"/>
          </p:nvPr>
        </p:nvSpPr>
        <p:spPr>
          <a:xfrm>
            <a:off x="1088571" y="2766218"/>
            <a:ext cx="9708400" cy="1325563"/>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C071114A-585F-504E-850B-38F3CC41F9C9}"/>
              </a:ext>
            </a:extLst>
          </p:cNvPr>
          <p:cNvSpPr>
            <a:spLocks noGrp="1"/>
          </p:cNvSpPr>
          <p:nvPr>
            <p:ph type="sldNum" sz="quarter" idx="12"/>
          </p:nvPr>
        </p:nvSpPr>
        <p:spPr>
          <a:xfrm>
            <a:off x="9167429" y="6284410"/>
            <a:ext cx="2743200" cy="365125"/>
          </a:xfrm>
          <a:prstGeom prst="rect">
            <a:avLst/>
          </a:prstGeom>
        </p:spPr>
        <p:txBody>
          <a:bodyPr/>
          <a:lstStyle/>
          <a:p>
            <a:fld id="{BF876603-80DA-614C-9BE3-482E678CC695}" type="slidenum">
              <a:rPr lang="en-US" smtClean="0"/>
              <a:t>‹#›</a:t>
            </a:fld>
            <a:endParaRPr lang="en-US"/>
          </a:p>
        </p:txBody>
      </p:sp>
      <p:pic>
        <p:nvPicPr>
          <p:cNvPr id="17" name="Picture 16">
            <a:extLst>
              <a:ext uri="{FF2B5EF4-FFF2-40B4-BE49-F238E27FC236}">
                <a16:creationId xmlns:a16="http://schemas.microsoft.com/office/drawing/2014/main" id="{1777201F-F1A2-0142-A763-6A5A4C41E0E7}"/>
              </a:ext>
            </a:extLst>
          </p:cNvPr>
          <p:cNvPicPr>
            <a:picLocks noChangeAspect="1"/>
          </p:cNvPicPr>
          <p:nvPr userDrawn="1"/>
        </p:nvPicPr>
        <p:blipFill rotWithShape="1">
          <a:blip r:embed="rId2" cstate="screen">
            <a:alphaModFix amt="71000"/>
            <a:extLst>
              <a:ext uri="{28A0092B-C50C-407E-A947-70E740481C1C}">
                <a14:useLocalDpi xmlns:a14="http://schemas.microsoft.com/office/drawing/2010/main"/>
              </a:ext>
            </a:extLst>
          </a:blip>
          <a:srcRect/>
          <a:stretch/>
        </p:blipFill>
        <p:spPr>
          <a:xfrm>
            <a:off x="978316" y="5116748"/>
            <a:ext cx="11213684" cy="1741251"/>
          </a:xfrm>
          <a:prstGeom prst="rect">
            <a:avLst/>
          </a:prstGeom>
        </p:spPr>
      </p:pic>
      <p:pic>
        <p:nvPicPr>
          <p:cNvPr id="26" name="Picture 25">
            <a:extLst>
              <a:ext uri="{FF2B5EF4-FFF2-40B4-BE49-F238E27FC236}">
                <a16:creationId xmlns:a16="http://schemas.microsoft.com/office/drawing/2014/main" id="{042F7F6B-88FD-4148-8F50-2B5216CD6DC2}"/>
              </a:ext>
            </a:extLst>
          </p:cNvPr>
          <p:cNvPicPr>
            <a:picLocks noChangeAspect="1"/>
          </p:cNvPicPr>
          <p:nvPr userDrawn="1"/>
        </p:nvPicPr>
        <p:blipFill rotWithShape="1">
          <a:blip r:embed="rId3" cstate="screen">
            <a:alphaModFix amt="52000"/>
            <a:extLst>
              <a:ext uri="{28A0092B-C50C-407E-A947-70E740481C1C}">
                <a14:useLocalDpi xmlns:a14="http://schemas.microsoft.com/office/drawing/2010/main"/>
              </a:ext>
            </a:extLst>
          </a:blip>
          <a:srcRect/>
          <a:stretch/>
        </p:blipFill>
        <p:spPr>
          <a:xfrm>
            <a:off x="1900027" y="5196972"/>
            <a:ext cx="10291973" cy="1661027"/>
          </a:xfrm>
          <a:prstGeom prst="rect">
            <a:avLst/>
          </a:prstGeom>
        </p:spPr>
      </p:pic>
      <p:pic>
        <p:nvPicPr>
          <p:cNvPr id="8" name="Picture 7">
            <a:extLst>
              <a:ext uri="{FF2B5EF4-FFF2-40B4-BE49-F238E27FC236}">
                <a16:creationId xmlns:a16="http://schemas.microsoft.com/office/drawing/2014/main" id="{FEBA5178-A40E-8F4C-A71D-BE534E2BFF72}"/>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9" name="Slide Number Placeholder 5">
            <a:extLst>
              <a:ext uri="{FF2B5EF4-FFF2-40B4-BE49-F238E27FC236}">
                <a16:creationId xmlns:a16="http://schemas.microsoft.com/office/drawing/2014/main" id="{7D4E7678-4002-844A-A9C8-74D1669D8A55}"/>
              </a:ext>
            </a:extLst>
          </p:cNvPr>
          <p:cNvSpPr txBox="1">
            <a:spLocks/>
          </p:cNvSpPr>
          <p:nvPr userDrawn="1"/>
        </p:nvSpPr>
        <p:spPr>
          <a:xfrm>
            <a:off x="4008344" y="6284410"/>
            <a:ext cx="4175311" cy="365125"/>
          </a:xfrm>
          <a:prstGeom prst="rect">
            <a:avLst/>
          </a:prstGeom>
        </p:spPr>
        <p:txBody>
          <a:bodyPr vert="horz" lIns="91440" tIns="45720" rIns="91440" bIns="45720" rtlCol="0" anchor="ctr"/>
          <a:lstStyle>
            <a:defPPr>
              <a:defRPr lang="en-US"/>
            </a:defPPr>
            <a:lvl1pPr marL="0" algn="r" defTabSz="1218784" rtl="0" eaLnBrk="1" latinLnBrk="0" hangingPunct="1">
              <a:defRPr sz="1200" kern="1200">
                <a:solidFill>
                  <a:schemeClr val="tx1">
                    <a:tint val="75000"/>
                  </a:schemeClr>
                </a:solidFill>
                <a:latin typeface="+mn-lt"/>
                <a:ea typeface="+mn-ea"/>
                <a:cs typeface="+mn-cs"/>
              </a:defRPr>
            </a:lvl1pPr>
            <a:lvl2pPr marL="609392" algn="l" defTabSz="1218784" rtl="0" eaLnBrk="1" latinLnBrk="0" hangingPunct="1">
              <a:defRPr sz="2400" kern="1200">
                <a:solidFill>
                  <a:schemeClr val="tx1"/>
                </a:solidFill>
                <a:latin typeface="+mn-lt"/>
                <a:ea typeface="+mn-ea"/>
                <a:cs typeface="+mn-cs"/>
              </a:defRPr>
            </a:lvl2pPr>
            <a:lvl3pPr marL="1218784" algn="l" defTabSz="1218784" rtl="0" eaLnBrk="1" latinLnBrk="0" hangingPunct="1">
              <a:defRPr sz="2400" kern="1200">
                <a:solidFill>
                  <a:schemeClr val="tx1"/>
                </a:solidFill>
                <a:latin typeface="+mn-lt"/>
                <a:ea typeface="+mn-ea"/>
                <a:cs typeface="+mn-cs"/>
              </a:defRPr>
            </a:lvl3pPr>
            <a:lvl4pPr marL="1828176" algn="l" defTabSz="1218784" rtl="0" eaLnBrk="1" latinLnBrk="0" hangingPunct="1">
              <a:defRPr sz="2400" kern="1200">
                <a:solidFill>
                  <a:schemeClr val="tx1"/>
                </a:solidFill>
                <a:latin typeface="+mn-lt"/>
                <a:ea typeface="+mn-ea"/>
                <a:cs typeface="+mn-cs"/>
              </a:defRPr>
            </a:lvl4pPr>
            <a:lvl5pPr marL="2437568" algn="l" defTabSz="1218784" rtl="0" eaLnBrk="1" latinLnBrk="0" hangingPunct="1">
              <a:defRPr sz="2400" kern="1200">
                <a:solidFill>
                  <a:schemeClr val="tx1"/>
                </a:solidFill>
                <a:latin typeface="+mn-lt"/>
                <a:ea typeface="+mn-ea"/>
                <a:cs typeface="+mn-cs"/>
              </a:defRPr>
            </a:lvl5pPr>
            <a:lvl6pPr marL="3046957" algn="l" defTabSz="1218784" rtl="0" eaLnBrk="1" latinLnBrk="0" hangingPunct="1">
              <a:defRPr sz="2400" kern="1200">
                <a:solidFill>
                  <a:schemeClr val="tx1"/>
                </a:solidFill>
                <a:latin typeface="+mn-lt"/>
                <a:ea typeface="+mn-ea"/>
                <a:cs typeface="+mn-cs"/>
              </a:defRPr>
            </a:lvl6pPr>
            <a:lvl7pPr marL="3656352" algn="l" defTabSz="1218784" rtl="0" eaLnBrk="1" latinLnBrk="0" hangingPunct="1">
              <a:defRPr sz="2400" kern="1200">
                <a:solidFill>
                  <a:schemeClr val="tx1"/>
                </a:solidFill>
                <a:latin typeface="+mn-lt"/>
                <a:ea typeface="+mn-ea"/>
                <a:cs typeface="+mn-cs"/>
              </a:defRPr>
            </a:lvl7pPr>
            <a:lvl8pPr marL="4265741" algn="l" defTabSz="1218784" rtl="0" eaLnBrk="1" latinLnBrk="0" hangingPunct="1">
              <a:defRPr sz="2400" kern="1200">
                <a:solidFill>
                  <a:schemeClr val="tx1"/>
                </a:solidFill>
                <a:latin typeface="+mn-lt"/>
                <a:ea typeface="+mn-ea"/>
                <a:cs typeface="+mn-cs"/>
              </a:defRPr>
            </a:lvl8pPr>
            <a:lvl9pPr marL="4875133" algn="l" defTabSz="1218784" rtl="0" eaLnBrk="1" latinLnBrk="0" hangingPunct="1">
              <a:defRPr sz="2400" kern="1200">
                <a:solidFill>
                  <a:schemeClr val="tx1"/>
                </a:solidFill>
                <a:latin typeface="+mn-lt"/>
                <a:ea typeface="+mn-ea"/>
                <a:cs typeface="+mn-cs"/>
              </a:defRPr>
            </a:lvl9pPr>
          </a:lstStyle>
          <a:p>
            <a:pPr algn="ctr"/>
            <a:r>
              <a:rPr lang="en-US" sz="900">
                <a:solidFill>
                  <a:prstClr val="black">
                    <a:tint val="75000"/>
                  </a:prstClr>
                </a:solidFill>
                <a:latin typeface="Segoe UI" charset="0"/>
                <a:ea typeface="Segoe UI" charset="0"/>
                <a:cs typeface="Segoe UI" charset="0"/>
              </a:rPr>
              <a:t>© 2019 KENSCI CONFIDENTIAL</a:t>
            </a:r>
          </a:p>
        </p:txBody>
      </p:sp>
    </p:spTree>
    <p:extLst>
      <p:ext uri="{BB962C8B-B14F-4D97-AF65-F5344CB8AC3E}">
        <p14:creationId xmlns:p14="http://schemas.microsoft.com/office/powerpoint/2010/main" val="324790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spTree>
    <p:extLst>
      <p:ext uri="{BB962C8B-B14F-4D97-AF65-F5344CB8AC3E}">
        <p14:creationId xmlns:p14="http://schemas.microsoft.com/office/powerpoint/2010/main" val="1025326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_graphic">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grpSp>
        <p:nvGrpSpPr>
          <p:cNvPr id="7" name="Group 6">
            <a:extLst>
              <a:ext uri="{FF2B5EF4-FFF2-40B4-BE49-F238E27FC236}">
                <a16:creationId xmlns:a16="http://schemas.microsoft.com/office/drawing/2014/main" id="{09D7161D-38AE-6C42-A4C3-ED0840606CDA}"/>
              </a:ext>
            </a:extLst>
          </p:cNvPr>
          <p:cNvGrpSpPr/>
          <p:nvPr userDrawn="1"/>
        </p:nvGrpSpPr>
        <p:grpSpPr>
          <a:xfrm>
            <a:off x="978316" y="5116749"/>
            <a:ext cx="11213684" cy="1741251"/>
            <a:chOff x="978316" y="3752996"/>
            <a:chExt cx="11213684" cy="1741251"/>
          </a:xfrm>
        </p:grpSpPr>
        <p:pic>
          <p:nvPicPr>
            <p:cNvPr id="10" name="Picture 9">
              <a:extLst>
                <a:ext uri="{FF2B5EF4-FFF2-40B4-BE49-F238E27FC236}">
                  <a16:creationId xmlns:a16="http://schemas.microsoft.com/office/drawing/2014/main" id="{868A3840-DBFC-5C45-AA90-77F29326BB8F}"/>
                </a:ext>
              </a:extLst>
            </p:cNvPr>
            <p:cNvPicPr>
              <a:picLocks noChangeAspect="1"/>
            </p:cNvPicPr>
            <p:nvPr userDrawn="1"/>
          </p:nvPicPr>
          <p:blipFill rotWithShape="1">
            <a:blip r:embed="rId3" cstate="screen">
              <a:alphaModFix amt="7000"/>
              <a:extLst>
                <a:ext uri="{BEBA8EAE-BF5A-486C-A8C5-ECC9F3942E4B}">
                  <a14:imgProps xmlns:a14="http://schemas.microsoft.com/office/drawing/2010/main">
                    <a14:imgLayer r:embed="rId4">
                      <a14:imgEffect>
                        <a14:colorTemperature colorTemp="3949"/>
                      </a14:imgEffect>
                    </a14:imgLayer>
                  </a14:imgProps>
                </a:ext>
                <a:ext uri="{28A0092B-C50C-407E-A947-70E740481C1C}">
                  <a14:useLocalDpi xmlns:a14="http://schemas.microsoft.com/office/drawing/2010/main"/>
                </a:ext>
              </a:extLst>
            </a:blip>
            <a:srcRect/>
            <a:stretch/>
          </p:blipFill>
          <p:spPr>
            <a:xfrm>
              <a:off x="978316" y="3752996"/>
              <a:ext cx="11213684" cy="1741251"/>
            </a:xfrm>
            <a:prstGeom prst="rect">
              <a:avLst/>
            </a:prstGeom>
          </p:spPr>
        </p:pic>
        <p:pic>
          <p:nvPicPr>
            <p:cNvPr id="13" name="Picture 12">
              <a:extLst>
                <a:ext uri="{FF2B5EF4-FFF2-40B4-BE49-F238E27FC236}">
                  <a16:creationId xmlns:a16="http://schemas.microsoft.com/office/drawing/2014/main" id="{319760F7-7C21-0944-9D79-1D11427ED33A}"/>
                </a:ext>
              </a:extLst>
            </p:cNvPr>
            <p:cNvPicPr>
              <a:picLocks noChangeAspect="1"/>
            </p:cNvPicPr>
            <p:nvPr userDrawn="1"/>
          </p:nvPicPr>
          <p:blipFill rotWithShape="1">
            <a:blip r:embed="rId5" cstate="hqprint">
              <a:alphaModFix amt="12000"/>
              <a:extLst>
                <a:ext uri="{BEBA8EAE-BF5A-486C-A8C5-ECC9F3942E4B}">
                  <a14:imgProps xmlns:a14="http://schemas.microsoft.com/office/drawing/2010/main">
                    <a14:imgLayer r:embed="rId6">
                      <a14:imgEffect>
                        <a14:colorTemperature colorTemp="2958"/>
                      </a14:imgEffect>
                    </a14:imgLayer>
                  </a14:imgProps>
                </a:ext>
                <a:ext uri="{28A0092B-C50C-407E-A947-70E740481C1C}">
                  <a14:useLocalDpi xmlns:a14="http://schemas.microsoft.com/office/drawing/2010/main"/>
                </a:ext>
              </a:extLst>
            </a:blip>
            <a:srcRect/>
            <a:stretch/>
          </p:blipFill>
          <p:spPr>
            <a:xfrm>
              <a:off x="1900027" y="3833220"/>
              <a:ext cx="10291973" cy="1661027"/>
            </a:xfrm>
            <a:prstGeom prst="rect">
              <a:avLst/>
            </a:prstGeom>
          </p:spPr>
        </p:pic>
      </p:grpSp>
    </p:spTree>
    <p:extLst>
      <p:ext uri="{BB962C8B-B14F-4D97-AF65-F5344CB8AC3E}">
        <p14:creationId xmlns:p14="http://schemas.microsoft.com/office/powerpoint/2010/main" val="50096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_d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FCC1E7-B8D5-8241-B6A5-5C69D59BE08A}"/>
              </a:ext>
            </a:extLst>
          </p:cNvPr>
          <p:cNvSpPr/>
          <p:nvPr userDrawn="1"/>
        </p:nvSpPr>
        <p:spPr>
          <a:xfrm>
            <a:off x="0" y="87086"/>
            <a:ext cx="12192000" cy="67709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FBEEC-2113-174F-A3EB-BF5D32449235}"/>
              </a:ext>
            </a:extLst>
          </p:cNvPr>
          <p:cNvSpPr>
            <a:spLocks noGrp="1"/>
          </p:cNvSpPr>
          <p:nvPr>
            <p:ph type="ctrTitle"/>
          </p:nvPr>
        </p:nvSpPr>
        <p:spPr>
          <a:xfrm>
            <a:off x="281371" y="87086"/>
            <a:ext cx="10515599" cy="1325563"/>
          </a:xfrm>
        </p:spPr>
        <p:txBody>
          <a:bodyPr anchor="ctr">
            <a:normAutofit/>
          </a:bodyPr>
          <a:lstStyle>
            <a:lvl1pPr algn="l">
              <a:defRPr sz="3600">
                <a:solidFill>
                  <a:schemeClr val="bg1"/>
                </a:solidFill>
              </a:defRPr>
            </a:lvl1pPr>
          </a:lstStyle>
          <a:p>
            <a:r>
              <a:rPr lang="en-US"/>
              <a:t>Click to edit Master title style</a:t>
            </a:r>
          </a:p>
        </p:txBody>
      </p:sp>
      <p:sp>
        <p:nvSpPr>
          <p:cNvPr id="7" name="Slide Number Placeholder 5">
            <a:extLst>
              <a:ext uri="{FF2B5EF4-FFF2-40B4-BE49-F238E27FC236}">
                <a16:creationId xmlns:a16="http://schemas.microsoft.com/office/drawing/2014/main" id="{4332A425-94C1-B248-AB32-CC70BC79A376}"/>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876603-80DA-614C-9BE3-482E678CC695}" type="slidenum">
              <a:rPr lang="en-US" smtClean="0"/>
              <a:t>‹#›</a:t>
            </a:fld>
            <a:endParaRPr lang="en-US"/>
          </a:p>
        </p:txBody>
      </p:sp>
      <p:pic>
        <p:nvPicPr>
          <p:cNvPr id="9" name="Picture 8">
            <a:extLst>
              <a:ext uri="{FF2B5EF4-FFF2-40B4-BE49-F238E27FC236}">
                <a16:creationId xmlns:a16="http://schemas.microsoft.com/office/drawing/2014/main" id="{6BDB9BF2-3F8F-1F46-9070-3B2A1E412E4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10" name="Slide Number Placeholder 5">
            <a:extLst>
              <a:ext uri="{FF2B5EF4-FFF2-40B4-BE49-F238E27FC236}">
                <a16:creationId xmlns:a16="http://schemas.microsoft.com/office/drawing/2014/main" id="{9A29AF75-4C62-D548-9967-FA782310A5B3}"/>
              </a:ext>
            </a:extLst>
          </p:cNvPr>
          <p:cNvSpPr txBox="1">
            <a:spLocks/>
          </p:cNvSpPr>
          <p:nvPr userDrawn="1"/>
        </p:nvSpPr>
        <p:spPr>
          <a:xfrm>
            <a:off x="4008344" y="6284410"/>
            <a:ext cx="4175311" cy="365125"/>
          </a:xfrm>
          <a:prstGeom prst="rect">
            <a:avLst/>
          </a:prstGeom>
        </p:spPr>
        <p:txBody>
          <a:bodyPr vert="horz" lIns="91440" tIns="45720" rIns="91440" bIns="45720" rtlCol="0" anchor="ctr"/>
          <a:lstStyle>
            <a:defPPr>
              <a:defRPr lang="en-US"/>
            </a:defPPr>
            <a:lvl1pPr marL="0" algn="r" defTabSz="1218784" rtl="0" eaLnBrk="1" latinLnBrk="0" hangingPunct="1">
              <a:defRPr sz="1200" kern="1200">
                <a:solidFill>
                  <a:schemeClr val="tx1">
                    <a:tint val="75000"/>
                  </a:schemeClr>
                </a:solidFill>
                <a:latin typeface="+mn-lt"/>
                <a:ea typeface="+mn-ea"/>
                <a:cs typeface="+mn-cs"/>
              </a:defRPr>
            </a:lvl1pPr>
            <a:lvl2pPr marL="609392" algn="l" defTabSz="1218784" rtl="0" eaLnBrk="1" latinLnBrk="0" hangingPunct="1">
              <a:defRPr sz="2400" kern="1200">
                <a:solidFill>
                  <a:schemeClr val="tx1"/>
                </a:solidFill>
                <a:latin typeface="+mn-lt"/>
                <a:ea typeface="+mn-ea"/>
                <a:cs typeface="+mn-cs"/>
              </a:defRPr>
            </a:lvl2pPr>
            <a:lvl3pPr marL="1218784" algn="l" defTabSz="1218784" rtl="0" eaLnBrk="1" latinLnBrk="0" hangingPunct="1">
              <a:defRPr sz="2400" kern="1200">
                <a:solidFill>
                  <a:schemeClr val="tx1"/>
                </a:solidFill>
                <a:latin typeface="+mn-lt"/>
                <a:ea typeface="+mn-ea"/>
                <a:cs typeface="+mn-cs"/>
              </a:defRPr>
            </a:lvl3pPr>
            <a:lvl4pPr marL="1828176" algn="l" defTabSz="1218784" rtl="0" eaLnBrk="1" latinLnBrk="0" hangingPunct="1">
              <a:defRPr sz="2400" kern="1200">
                <a:solidFill>
                  <a:schemeClr val="tx1"/>
                </a:solidFill>
                <a:latin typeface="+mn-lt"/>
                <a:ea typeface="+mn-ea"/>
                <a:cs typeface="+mn-cs"/>
              </a:defRPr>
            </a:lvl4pPr>
            <a:lvl5pPr marL="2437568" algn="l" defTabSz="1218784" rtl="0" eaLnBrk="1" latinLnBrk="0" hangingPunct="1">
              <a:defRPr sz="2400" kern="1200">
                <a:solidFill>
                  <a:schemeClr val="tx1"/>
                </a:solidFill>
                <a:latin typeface="+mn-lt"/>
                <a:ea typeface="+mn-ea"/>
                <a:cs typeface="+mn-cs"/>
              </a:defRPr>
            </a:lvl5pPr>
            <a:lvl6pPr marL="3046957" algn="l" defTabSz="1218784" rtl="0" eaLnBrk="1" latinLnBrk="0" hangingPunct="1">
              <a:defRPr sz="2400" kern="1200">
                <a:solidFill>
                  <a:schemeClr val="tx1"/>
                </a:solidFill>
                <a:latin typeface="+mn-lt"/>
                <a:ea typeface="+mn-ea"/>
                <a:cs typeface="+mn-cs"/>
              </a:defRPr>
            </a:lvl6pPr>
            <a:lvl7pPr marL="3656352" algn="l" defTabSz="1218784" rtl="0" eaLnBrk="1" latinLnBrk="0" hangingPunct="1">
              <a:defRPr sz="2400" kern="1200">
                <a:solidFill>
                  <a:schemeClr val="tx1"/>
                </a:solidFill>
                <a:latin typeface="+mn-lt"/>
                <a:ea typeface="+mn-ea"/>
                <a:cs typeface="+mn-cs"/>
              </a:defRPr>
            </a:lvl7pPr>
            <a:lvl8pPr marL="4265741" algn="l" defTabSz="1218784" rtl="0" eaLnBrk="1" latinLnBrk="0" hangingPunct="1">
              <a:defRPr sz="2400" kern="1200">
                <a:solidFill>
                  <a:schemeClr val="tx1"/>
                </a:solidFill>
                <a:latin typeface="+mn-lt"/>
                <a:ea typeface="+mn-ea"/>
                <a:cs typeface="+mn-cs"/>
              </a:defRPr>
            </a:lvl8pPr>
            <a:lvl9pPr marL="4875133" algn="l" defTabSz="1218784" rtl="0" eaLnBrk="1" latinLnBrk="0" hangingPunct="1">
              <a:defRPr sz="2400" kern="1200">
                <a:solidFill>
                  <a:schemeClr val="tx1"/>
                </a:solidFill>
                <a:latin typeface="+mn-lt"/>
                <a:ea typeface="+mn-ea"/>
                <a:cs typeface="+mn-cs"/>
              </a:defRPr>
            </a:lvl9pPr>
          </a:lstStyle>
          <a:p>
            <a:pPr algn="ctr"/>
            <a:r>
              <a:rPr lang="en-US" sz="900">
                <a:solidFill>
                  <a:prstClr val="black">
                    <a:tint val="75000"/>
                  </a:prstClr>
                </a:solidFill>
                <a:latin typeface="Segoe UI" charset="0"/>
                <a:ea typeface="Segoe UI" charset="0"/>
                <a:cs typeface="Segoe UI" charset="0"/>
              </a:rPr>
              <a:t>© 2019 KENSCI CONFIDENTIAL</a:t>
            </a:r>
          </a:p>
        </p:txBody>
      </p:sp>
    </p:spTree>
    <p:extLst>
      <p:ext uri="{BB962C8B-B14F-4D97-AF65-F5344CB8AC3E}">
        <p14:creationId xmlns:p14="http://schemas.microsoft.com/office/powerpoint/2010/main" val="1855334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sp>
        <p:nvSpPr>
          <p:cNvPr id="3" name="Text Placeholder 2">
            <a:extLst>
              <a:ext uri="{FF2B5EF4-FFF2-40B4-BE49-F238E27FC236}">
                <a16:creationId xmlns:a16="http://schemas.microsoft.com/office/drawing/2014/main" id="{2FA7ED7C-B31E-AB40-85FC-040D641E7D0E}"/>
              </a:ext>
            </a:extLst>
          </p:cNvPr>
          <p:cNvSpPr>
            <a:spLocks noGrp="1"/>
          </p:cNvSpPr>
          <p:nvPr>
            <p:ph type="body" sz="quarter" idx="11"/>
          </p:nvPr>
        </p:nvSpPr>
        <p:spPr>
          <a:xfrm>
            <a:off x="281372" y="1838324"/>
            <a:ext cx="5259458" cy="4029075"/>
          </a:xfrm>
          <a:prstGeom prst="rect">
            <a:avLst/>
          </a:prstGeo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hart Placeholder 4">
            <a:extLst>
              <a:ext uri="{FF2B5EF4-FFF2-40B4-BE49-F238E27FC236}">
                <a16:creationId xmlns:a16="http://schemas.microsoft.com/office/drawing/2014/main" id="{E18BCA99-3FB8-1345-AB73-55B89677B4B2}"/>
              </a:ext>
            </a:extLst>
          </p:cNvPr>
          <p:cNvSpPr>
            <a:spLocks noGrp="1"/>
          </p:cNvSpPr>
          <p:nvPr>
            <p:ph type="chart" sz="quarter" idx="12"/>
          </p:nvPr>
        </p:nvSpPr>
        <p:spPr>
          <a:xfrm>
            <a:off x="5845855" y="1827211"/>
            <a:ext cx="6064773" cy="4040188"/>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3213859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sp>
        <p:nvSpPr>
          <p:cNvPr id="4" name="Table Placeholder 3">
            <a:extLst>
              <a:ext uri="{FF2B5EF4-FFF2-40B4-BE49-F238E27FC236}">
                <a16:creationId xmlns:a16="http://schemas.microsoft.com/office/drawing/2014/main" id="{FA514B83-8A0F-8D45-9381-763D9863ADFA}"/>
              </a:ext>
            </a:extLst>
          </p:cNvPr>
          <p:cNvSpPr>
            <a:spLocks noGrp="1"/>
          </p:cNvSpPr>
          <p:nvPr>
            <p:ph type="tbl" sz="quarter" idx="10"/>
          </p:nvPr>
        </p:nvSpPr>
        <p:spPr>
          <a:xfrm>
            <a:off x="280987" y="1862138"/>
            <a:ext cx="11629641" cy="3559175"/>
          </a:xfrm>
          <a:prstGeom prst="rect">
            <a:avLst/>
          </a:prstGeom>
        </p:spPr>
        <p:txBody>
          <a:bodyPr/>
          <a:lstStyle/>
          <a:p>
            <a:endParaRPr lang="en-US"/>
          </a:p>
        </p:txBody>
      </p:sp>
      <p:sp>
        <p:nvSpPr>
          <p:cNvPr id="2" name="TextBox 1">
            <a:extLst>
              <a:ext uri="{FF2B5EF4-FFF2-40B4-BE49-F238E27FC236}">
                <a16:creationId xmlns:a16="http://schemas.microsoft.com/office/drawing/2014/main" id="{D419868D-87AB-DA42-9933-774B331356D5}"/>
              </a:ext>
            </a:extLst>
          </p:cNvPr>
          <p:cNvSpPr txBox="1"/>
          <p:nvPr userDrawn="1"/>
        </p:nvSpPr>
        <p:spPr>
          <a:xfrm>
            <a:off x="6255521" y="643498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95859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0F8B42-805B-A24B-8EE8-7AF657936F2A}"/>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5">
            <a:extLst>
              <a:ext uri="{FF2B5EF4-FFF2-40B4-BE49-F238E27FC236}">
                <a16:creationId xmlns:a16="http://schemas.microsoft.com/office/drawing/2014/main" id="{FED71880-3E9A-A548-9F2D-799C2A17B58C}"/>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spTree>
    <p:extLst>
      <p:ext uri="{BB962C8B-B14F-4D97-AF65-F5344CB8AC3E}">
        <p14:creationId xmlns:p14="http://schemas.microsoft.com/office/powerpoint/2010/main" val="3090576915"/>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68" r:id="rId3"/>
    <p:sldLayoutId id="2147483663" r:id="rId4"/>
    <p:sldLayoutId id="2147483666" r:id="rId5"/>
    <p:sldLayoutId id="2147483672" r:id="rId6"/>
    <p:sldLayoutId id="2147483662" r:id="rId7"/>
    <p:sldLayoutId id="2147483669" r:id="rId8"/>
    <p:sldLayoutId id="2147483670" r:id="rId9"/>
    <p:sldLayoutId id="2147483671" r:id="rId10"/>
    <p:sldLayoutId id="2147483679" r:id="rId11"/>
  </p:sldLayoutIdLst>
  <p:txStyles>
    <p:titleStyle>
      <a:lvl1pPr algn="l" defTabSz="914400" rtl="0" eaLnBrk="1" latinLnBrk="0" hangingPunct="1">
        <a:lnSpc>
          <a:spcPct val="90000"/>
        </a:lnSpc>
        <a:spcBef>
          <a:spcPct val="0"/>
        </a:spcBef>
        <a:buNone/>
        <a:defRPr sz="3600" b="0" i="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2.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1.xml"/><Relationship Id="rId7" Type="http://schemas.openxmlformats.org/officeDocument/2006/relationships/image" Target="../media/image27.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2.png"/><Relationship Id="rId2" Type="http://schemas.microsoft.com/office/2007/relationships/media" Target="../media/media9.m4a"/><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png"/><Relationship Id="rId5" Type="http://schemas.microsoft.com/office/2007/relationships/hdphoto" Target="../media/hdphoto6.wdp"/><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hyperlink" Target="https://pubmed.ncbi.nlm.nih.gov/25556557/" TargetMode="External"/><Relationship Id="rId3" Type="http://schemas.openxmlformats.org/officeDocument/2006/relationships/slideLayout" Target="../slideLayouts/slideLayout11.xml"/><Relationship Id="rId7" Type="http://schemas.openxmlformats.org/officeDocument/2006/relationships/hyperlink" Target="https://onlinelibrary.wiley.com/doi/abs/10.1111/nicc.12500?af=R"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sciencedirect.com/science/article/abs/pii/S2173572718300110" TargetMode="External"/><Relationship Id="rId5" Type="http://schemas.openxmlformats.org/officeDocument/2006/relationships/hyperlink" Target="https://www.o-wm.com/article/meta-analysis-evaluate-predictive-validity-braden-scale-pressure-ulcer-risk-assessment-long" TargetMode="External"/><Relationship Id="rId4" Type="http://schemas.openxmlformats.org/officeDocument/2006/relationships/hyperlink" Target="https://pubmed.ncbi.nlm.nih.gov/24186823/" TargetMode="Externa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6.xml"/><Relationship Id="rId7" Type="http://schemas.openxmlformats.org/officeDocument/2006/relationships/diagramLayout" Target="../diagrams/layout1.xml"/><Relationship Id="rId12" Type="http://schemas.openxmlformats.org/officeDocument/2006/relationships/image" Target="../media/image1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1.xml"/><Relationship Id="rId11" Type="http://schemas.openxmlformats.org/officeDocument/2006/relationships/image" Target="../media/image19.png"/><Relationship Id="rId5" Type="http://schemas.openxmlformats.org/officeDocument/2006/relationships/image" Target="../media/image18.png"/><Relationship Id="rId10" Type="http://schemas.microsoft.com/office/2007/relationships/diagramDrawing" Target="../diagrams/drawing1.xml"/><Relationship Id="rId4" Type="http://schemas.openxmlformats.org/officeDocument/2006/relationships/notesSlide" Target="../notesSlides/notesSlide5.xml"/><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C5B28B-6519-4380-BE3A-AB1C9E169134}"/>
              </a:ext>
            </a:extLst>
          </p:cNvPr>
          <p:cNvSpPr txBox="1"/>
          <p:nvPr/>
        </p:nvSpPr>
        <p:spPr>
          <a:xfrm>
            <a:off x="623655" y="728631"/>
            <a:ext cx="7310761" cy="1200329"/>
          </a:xfrm>
          <a:prstGeom prst="rect">
            <a:avLst/>
          </a:prstGeom>
          <a:noFill/>
        </p:spPr>
        <p:txBody>
          <a:bodyPr wrap="square">
            <a:spAutoFit/>
          </a:bodyPr>
          <a:lstStyle/>
          <a:p>
            <a:r>
              <a:rPr lang="en-US" sz="3600" b="0" i="0" dirty="0">
                <a:solidFill>
                  <a:srgbClr val="333333"/>
                </a:solidFill>
                <a:effectLst/>
                <a:latin typeface="Roboto" panose="02000000000000000000" pitchFamily="2" charset="0"/>
              </a:rPr>
              <a:t>Machine Learning approaches for Pressure Injury prediction</a:t>
            </a:r>
            <a:endParaRPr lang="en-US" sz="3600" dirty="0"/>
          </a:p>
        </p:txBody>
      </p:sp>
      <p:sp>
        <p:nvSpPr>
          <p:cNvPr id="5" name="TextBox 4">
            <a:extLst>
              <a:ext uri="{FF2B5EF4-FFF2-40B4-BE49-F238E27FC236}">
                <a16:creationId xmlns:a16="http://schemas.microsoft.com/office/drawing/2014/main" id="{2A04BC36-3AC7-4380-A182-EB72B33ED47E}"/>
              </a:ext>
            </a:extLst>
          </p:cNvPr>
          <p:cNvSpPr txBox="1"/>
          <p:nvPr/>
        </p:nvSpPr>
        <p:spPr>
          <a:xfrm>
            <a:off x="776055" y="3049453"/>
            <a:ext cx="8660908" cy="646331"/>
          </a:xfrm>
          <a:prstGeom prst="rect">
            <a:avLst/>
          </a:prstGeom>
          <a:noFill/>
        </p:spPr>
        <p:txBody>
          <a:bodyPr wrap="square">
            <a:spAutoFit/>
          </a:bodyPr>
          <a:lstStyle/>
          <a:p>
            <a:r>
              <a:rPr lang="en-US" b="0" i="0" dirty="0">
                <a:solidFill>
                  <a:srgbClr val="333333"/>
                </a:solidFill>
                <a:effectLst/>
                <a:latin typeface="Roboto" panose="02000000000000000000" pitchFamily="2" charset="0"/>
              </a:rPr>
              <a:t>Muhammad Aurangzeb Ahmad</a:t>
            </a:r>
            <a:r>
              <a:rPr lang="en-US" b="0" i="0" baseline="30000" dirty="0">
                <a:solidFill>
                  <a:srgbClr val="333333"/>
                </a:solidFill>
                <a:effectLst/>
                <a:latin typeface="Roboto" panose="02000000000000000000" pitchFamily="2" charset="0"/>
              </a:rPr>
              <a:t>1,2,*</a:t>
            </a:r>
            <a:r>
              <a:rPr lang="en-US" b="0" i="0" dirty="0">
                <a:solidFill>
                  <a:srgbClr val="333333"/>
                </a:solidFill>
                <a:effectLst/>
                <a:latin typeface="Roboto" panose="02000000000000000000" pitchFamily="2" charset="0"/>
              </a:rPr>
              <a:t>, Barrett Larson</a:t>
            </a:r>
            <a:r>
              <a:rPr lang="en-US" b="0" i="0" baseline="30000" dirty="0">
                <a:solidFill>
                  <a:srgbClr val="333333"/>
                </a:solidFill>
                <a:effectLst/>
                <a:latin typeface="Roboto" panose="02000000000000000000" pitchFamily="2" charset="0"/>
              </a:rPr>
              <a:t>3,4</a:t>
            </a:r>
            <a:r>
              <a:rPr lang="en-US" b="0" i="0" dirty="0">
                <a:solidFill>
                  <a:srgbClr val="333333"/>
                </a:solidFill>
                <a:effectLst/>
                <a:latin typeface="Roboto" panose="02000000000000000000" pitchFamily="2" charset="0"/>
              </a:rPr>
              <a:t>, Steve Overman</a:t>
            </a:r>
            <a:r>
              <a:rPr lang="en-US" b="0" i="0" baseline="30000" dirty="0">
                <a:solidFill>
                  <a:srgbClr val="333333"/>
                </a:solidFill>
                <a:effectLst/>
                <a:latin typeface="Roboto" panose="02000000000000000000" pitchFamily="2" charset="0"/>
              </a:rPr>
              <a:t>1</a:t>
            </a:r>
            <a:r>
              <a:rPr lang="en-US" b="0" i="0" dirty="0">
                <a:solidFill>
                  <a:srgbClr val="333333"/>
                </a:solidFill>
                <a:effectLst/>
                <a:latin typeface="Roboto" panose="02000000000000000000" pitchFamily="2" charset="0"/>
              </a:rPr>
              <a:t>, Vikas Kumar</a:t>
            </a:r>
            <a:r>
              <a:rPr lang="en-US" b="0" i="0" baseline="30000" dirty="0">
                <a:solidFill>
                  <a:srgbClr val="333333"/>
                </a:solidFill>
                <a:effectLst/>
                <a:latin typeface="Roboto" panose="02000000000000000000" pitchFamily="2" charset="0"/>
              </a:rPr>
              <a:t>1</a:t>
            </a:r>
            <a:r>
              <a:rPr lang="en-US" b="0" i="0" dirty="0">
                <a:solidFill>
                  <a:srgbClr val="333333"/>
                </a:solidFill>
                <a:effectLst/>
                <a:latin typeface="Roboto" panose="02000000000000000000" pitchFamily="2" charset="0"/>
              </a:rPr>
              <a:t>, Jing Xie</a:t>
            </a:r>
            <a:r>
              <a:rPr lang="en-US" b="0" i="0" baseline="30000" dirty="0">
                <a:solidFill>
                  <a:srgbClr val="333333"/>
                </a:solidFill>
                <a:effectLst/>
                <a:latin typeface="Roboto" panose="02000000000000000000" pitchFamily="2" charset="0"/>
              </a:rPr>
              <a:t>3</a:t>
            </a:r>
            <a:r>
              <a:rPr lang="en-US" b="0" i="0" dirty="0">
                <a:solidFill>
                  <a:srgbClr val="333333"/>
                </a:solidFill>
                <a:effectLst/>
                <a:latin typeface="Roboto" panose="02000000000000000000" pitchFamily="2" charset="0"/>
              </a:rPr>
              <a:t>, Alan Rossington</a:t>
            </a:r>
            <a:r>
              <a:rPr lang="en-US" b="0" i="0" baseline="30000" dirty="0">
                <a:solidFill>
                  <a:srgbClr val="333333"/>
                </a:solidFill>
                <a:effectLst/>
                <a:latin typeface="Roboto" panose="02000000000000000000" pitchFamily="2" charset="0"/>
              </a:rPr>
              <a:t>3</a:t>
            </a:r>
            <a:r>
              <a:rPr lang="en-US" b="0" i="0" dirty="0">
                <a:solidFill>
                  <a:srgbClr val="333333"/>
                </a:solidFill>
                <a:effectLst/>
                <a:latin typeface="Roboto" panose="02000000000000000000" pitchFamily="2" charset="0"/>
              </a:rPr>
              <a:t>, Ankur Patel</a:t>
            </a:r>
            <a:r>
              <a:rPr lang="en-US" b="0" i="0" baseline="30000" dirty="0">
                <a:solidFill>
                  <a:srgbClr val="333333"/>
                </a:solidFill>
                <a:effectLst/>
                <a:latin typeface="Roboto" panose="02000000000000000000" pitchFamily="2" charset="0"/>
              </a:rPr>
              <a:t>3</a:t>
            </a:r>
            <a:r>
              <a:rPr lang="en-US" b="0" i="0" dirty="0">
                <a:solidFill>
                  <a:srgbClr val="333333"/>
                </a:solidFill>
                <a:effectLst/>
                <a:latin typeface="Roboto" panose="02000000000000000000" pitchFamily="2" charset="0"/>
              </a:rPr>
              <a:t> and </a:t>
            </a:r>
            <a:r>
              <a:rPr lang="en-US" b="0" i="0">
                <a:solidFill>
                  <a:srgbClr val="333333"/>
                </a:solidFill>
                <a:effectLst/>
                <a:latin typeface="Roboto" panose="02000000000000000000" pitchFamily="2" charset="0"/>
              </a:rPr>
              <a:t>Ankur Teredesai</a:t>
            </a:r>
            <a:r>
              <a:rPr lang="en-US" b="0" i="0" baseline="30000">
                <a:solidFill>
                  <a:srgbClr val="333333"/>
                </a:solidFill>
                <a:effectLst/>
                <a:latin typeface="Roboto" panose="02000000000000000000" pitchFamily="2" charset="0"/>
              </a:rPr>
              <a:t>5</a:t>
            </a:r>
            <a:endParaRPr lang="en-US" baseline="30000" dirty="0"/>
          </a:p>
        </p:txBody>
      </p:sp>
      <p:pic>
        <p:nvPicPr>
          <p:cNvPr id="7" name="Picture 6" descr="Logo&#10;&#10;Description automatically generated with medium confidence">
            <a:extLst>
              <a:ext uri="{FF2B5EF4-FFF2-40B4-BE49-F238E27FC236}">
                <a16:creationId xmlns:a16="http://schemas.microsoft.com/office/drawing/2014/main" id="{2D86E021-A77C-45FD-BD85-8284B387D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1277" y="428684"/>
            <a:ext cx="1905000" cy="1800225"/>
          </a:xfrm>
          <a:prstGeom prst="rect">
            <a:avLst/>
          </a:prstGeom>
        </p:spPr>
      </p:pic>
      <p:sp>
        <p:nvSpPr>
          <p:cNvPr id="8" name="TextBox 7">
            <a:extLst>
              <a:ext uri="{FF2B5EF4-FFF2-40B4-BE49-F238E27FC236}">
                <a16:creationId xmlns:a16="http://schemas.microsoft.com/office/drawing/2014/main" id="{29E59319-75CA-4F93-89A8-86F30024D772}"/>
              </a:ext>
            </a:extLst>
          </p:cNvPr>
          <p:cNvSpPr txBox="1"/>
          <p:nvPr/>
        </p:nvSpPr>
        <p:spPr>
          <a:xfrm>
            <a:off x="941033" y="6129369"/>
            <a:ext cx="5269391" cy="369332"/>
          </a:xfrm>
          <a:prstGeom prst="rect">
            <a:avLst/>
          </a:prstGeom>
          <a:noFill/>
        </p:spPr>
        <p:txBody>
          <a:bodyPr wrap="none" rtlCol="0">
            <a:spAutoFit/>
          </a:bodyPr>
          <a:lstStyle/>
          <a:p>
            <a:r>
              <a:rPr lang="en-US" dirty="0"/>
              <a:t>* Corresponding author: muhammad@kensci.com</a:t>
            </a:r>
          </a:p>
        </p:txBody>
      </p:sp>
      <p:sp>
        <p:nvSpPr>
          <p:cNvPr id="9" name="TextBox 8">
            <a:extLst>
              <a:ext uri="{FF2B5EF4-FFF2-40B4-BE49-F238E27FC236}">
                <a16:creationId xmlns:a16="http://schemas.microsoft.com/office/drawing/2014/main" id="{A0C8C960-E572-4A57-9D36-B5DE704D47AB}"/>
              </a:ext>
            </a:extLst>
          </p:cNvPr>
          <p:cNvSpPr txBox="1"/>
          <p:nvPr/>
        </p:nvSpPr>
        <p:spPr>
          <a:xfrm>
            <a:off x="941033" y="4394447"/>
            <a:ext cx="7357527" cy="2031325"/>
          </a:xfrm>
          <a:prstGeom prst="rect">
            <a:avLst/>
          </a:prstGeom>
          <a:noFill/>
        </p:spPr>
        <p:txBody>
          <a:bodyPr wrap="none" rtlCol="0">
            <a:spAutoFit/>
          </a:bodyPr>
          <a:lstStyle/>
          <a:p>
            <a:pPr marL="342900" indent="-342900">
              <a:buAutoNum type="arabicPeriod"/>
            </a:pPr>
            <a:r>
              <a:rPr lang="en-US" dirty="0"/>
              <a:t>KenSci Inc</a:t>
            </a:r>
          </a:p>
          <a:p>
            <a:pPr marL="342900" indent="-342900">
              <a:buAutoNum type="arabicPeriod"/>
            </a:pPr>
            <a:r>
              <a:rPr lang="en-US" dirty="0"/>
              <a:t>Department of Computer Science, University of Washington Bothell</a:t>
            </a:r>
          </a:p>
          <a:p>
            <a:pPr marL="342900" indent="-342900">
              <a:buAutoNum type="arabicPeriod"/>
            </a:pPr>
            <a:r>
              <a:rPr lang="en-US" dirty="0"/>
              <a:t>Smith &amp; Nephew</a:t>
            </a:r>
          </a:p>
          <a:p>
            <a:pPr marL="342900" indent="-342900">
              <a:buAutoNum type="arabicPeriod"/>
            </a:pPr>
            <a:r>
              <a:rPr lang="en-US" dirty="0"/>
              <a:t>Stanford University School of Medicine</a:t>
            </a:r>
          </a:p>
          <a:p>
            <a:pPr marL="342900" indent="-342900">
              <a:buFontTx/>
              <a:buAutoNum type="arabicPeriod"/>
            </a:pPr>
            <a:r>
              <a:rPr lang="en-US" dirty="0"/>
              <a:t>Department of Computer Science, University of Washington Tacoma</a:t>
            </a:r>
          </a:p>
          <a:p>
            <a:pPr marL="342900" indent="-342900">
              <a:buAutoNum type="arabicPeriod"/>
            </a:pPr>
            <a:endParaRPr lang="en-US" dirty="0"/>
          </a:p>
          <a:p>
            <a:pPr marL="342900" indent="-342900">
              <a:buAutoNum type="arabicPeriod"/>
            </a:pPr>
            <a:endParaRPr lang="en-US" dirty="0"/>
          </a:p>
        </p:txBody>
      </p:sp>
      <p:pic>
        <p:nvPicPr>
          <p:cNvPr id="10" name="Audio 9">
            <a:hlinkClick r:id="" action="ppaction://media"/>
            <a:extLst>
              <a:ext uri="{FF2B5EF4-FFF2-40B4-BE49-F238E27FC236}">
                <a16:creationId xmlns:a16="http://schemas.microsoft.com/office/drawing/2014/main" id="{00BBE775-3E5C-4611-AB46-A01F47413B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69179329"/>
      </p:ext>
    </p:extLst>
  </p:cSld>
  <p:clrMapOvr>
    <a:masterClrMapping/>
  </p:clrMapOvr>
  <mc:AlternateContent xmlns:mc="http://schemas.openxmlformats.org/markup-compatibility/2006">
    <mc:Choice xmlns:p14="http://schemas.microsoft.com/office/powerpoint/2010/main" Requires="p14">
      <p:transition spd="slow" p14:dur="2000" advTm="15822"/>
    </mc:Choice>
    <mc:Fallback>
      <p:transition spd="slow" advTm="15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75B4-0792-4B82-8367-2A4ADFF81EE8}"/>
              </a:ext>
            </a:extLst>
          </p:cNvPr>
          <p:cNvSpPr>
            <a:spLocks noGrp="1"/>
          </p:cNvSpPr>
          <p:nvPr>
            <p:ph type="title"/>
          </p:nvPr>
        </p:nvSpPr>
        <p:spPr/>
        <p:txBody>
          <a:bodyPr/>
          <a:lstStyle/>
          <a:p>
            <a:r>
              <a:rPr lang="en-US">
                <a:latin typeface="Segoe UI Light"/>
                <a:cs typeface="Segoe UI Light"/>
              </a:rPr>
              <a:t>Data Summary</a:t>
            </a:r>
          </a:p>
        </p:txBody>
      </p:sp>
      <p:sp>
        <p:nvSpPr>
          <p:cNvPr id="3" name="Content Placeholder 2">
            <a:extLst>
              <a:ext uri="{FF2B5EF4-FFF2-40B4-BE49-F238E27FC236}">
                <a16:creationId xmlns:a16="http://schemas.microsoft.com/office/drawing/2014/main" id="{29DDEF0B-9B25-4010-9D25-22C9F7276007}"/>
              </a:ext>
            </a:extLst>
          </p:cNvPr>
          <p:cNvSpPr>
            <a:spLocks noGrp="1"/>
          </p:cNvSpPr>
          <p:nvPr>
            <p:ph sz="quarter" idx="4294967295"/>
          </p:nvPr>
        </p:nvSpPr>
        <p:spPr>
          <a:xfrm>
            <a:off x="340445" y="1648189"/>
            <a:ext cx="4732338" cy="593725"/>
          </a:xfrm>
        </p:spPr>
        <p:txBody>
          <a:bodyPr lIns="91440" tIns="45720" rIns="91440" bIns="45720" anchor="t"/>
          <a:lstStyle/>
          <a:p>
            <a:pPr marL="0" indent="0">
              <a:buNone/>
            </a:pPr>
            <a:r>
              <a:rPr lang="en-US" sz="2200" dirty="0">
                <a:cs typeface="Segoe UI"/>
              </a:rPr>
              <a:t>Total Patients Analyzed:  27.5M</a:t>
            </a:r>
            <a:endParaRPr lang="en-US" dirty="0">
              <a:cs typeface="Segoe UI"/>
            </a:endParaRPr>
          </a:p>
          <a:p>
            <a:pPr marL="0" indent="0">
              <a:buNone/>
            </a:pPr>
            <a:endParaRPr lang="en-US" dirty="0">
              <a:cs typeface="Segoe UI"/>
            </a:endParaRPr>
          </a:p>
        </p:txBody>
      </p:sp>
      <p:graphicFrame>
        <p:nvGraphicFramePr>
          <p:cNvPr id="4" name="Table 4">
            <a:extLst>
              <a:ext uri="{FF2B5EF4-FFF2-40B4-BE49-F238E27FC236}">
                <a16:creationId xmlns:a16="http://schemas.microsoft.com/office/drawing/2014/main" id="{7DBFD06D-F1C6-44BE-B981-8D49FC63072C}"/>
              </a:ext>
            </a:extLst>
          </p:cNvPr>
          <p:cNvGraphicFramePr>
            <a:graphicFrameLocks noGrp="1"/>
          </p:cNvGraphicFramePr>
          <p:nvPr>
            <p:extLst>
              <p:ext uri="{D42A27DB-BD31-4B8C-83A1-F6EECF244321}">
                <p14:modId xmlns:p14="http://schemas.microsoft.com/office/powerpoint/2010/main" val="3082013000"/>
              </p:ext>
            </p:extLst>
          </p:nvPr>
        </p:nvGraphicFramePr>
        <p:xfrm>
          <a:off x="6096000" y="1945640"/>
          <a:ext cx="4385425" cy="3337559"/>
        </p:xfrm>
        <a:graphic>
          <a:graphicData uri="http://schemas.openxmlformats.org/drawingml/2006/table">
            <a:tbl>
              <a:tblPr firstRow="1" bandRow="1">
                <a:tableStyleId>{5940675A-B579-460E-94D1-54222C63F5DA}</a:tableStyleId>
              </a:tblPr>
              <a:tblGrid>
                <a:gridCol w="1505273">
                  <a:extLst>
                    <a:ext uri="{9D8B030D-6E8A-4147-A177-3AD203B41FA5}">
                      <a16:colId xmlns:a16="http://schemas.microsoft.com/office/drawing/2014/main" val="2074021986"/>
                    </a:ext>
                  </a:extLst>
                </a:gridCol>
                <a:gridCol w="2880152">
                  <a:extLst>
                    <a:ext uri="{9D8B030D-6E8A-4147-A177-3AD203B41FA5}">
                      <a16:colId xmlns:a16="http://schemas.microsoft.com/office/drawing/2014/main" val="4143125222"/>
                    </a:ext>
                  </a:extLst>
                </a:gridCol>
              </a:tblGrid>
              <a:tr h="370840">
                <a:tc>
                  <a:txBody>
                    <a:bodyPr/>
                    <a:lstStyle/>
                    <a:p>
                      <a:r>
                        <a:rPr lang="en-US" b="1"/>
                        <a:t>PI Stage</a:t>
                      </a:r>
                    </a:p>
                  </a:txBody>
                  <a:tcPr/>
                </a:tc>
                <a:tc>
                  <a:txBody>
                    <a:bodyPr/>
                    <a:lstStyle/>
                    <a:p>
                      <a:r>
                        <a:rPr lang="en-US" b="1"/>
                        <a:t>Number of PI Patients</a:t>
                      </a:r>
                    </a:p>
                  </a:txBody>
                  <a:tcPr/>
                </a:tc>
                <a:extLst>
                  <a:ext uri="{0D108BD9-81ED-4DB2-BD59-A6C34878D82A}">
                    <a16:rowId xmlns:a16="http://schemas.microsoft.com/office/drawing/2014/main" val="3692420970"/>
                  </a:ext>
                </a:extLst>
              </a:tr>
              <a:tr h="370840">
                <a:tc>
                  <a:txBody>
                    <a:bodyPr/>
                    <a:lstStyle/>
                    <a:p>
                      <a:r>
                        <a:rPr lang="en-US"/>
                        <a:t>Stage 1</a:t>
                      </a:r>
                    </a:p>
                  </a:txBody>
                  <a:tcPr/>
                </a:tc>
                <a:tc>
                  <a:txBody>
                    <a:bodyPr/>
                    <a:lstStyle/>
                    <a:p>
                      <a:pPr algn="ctr"/>
                      <a:r>
                        <a:rPr lang="en-US" sz="1800" b="0" i="0" kern="1200">
                          <a:solidFill>
                            <a:schemeClr val="tx1"/>
                          </a:solidFill>
                          <a:effectLst/>
                          <a:latin typeface="+mn-lt"/>
                          <a:ea typeface="+mn-ea"/>
                          <a:cs typeface="+mn-cs"/>
                        </a:rPr>
                        <a:t>184K</a:t>
                      </a:r>
                      <a:endParaRPr lang="en-US"/>
                    </a:p>
                  </a:txBody>
                  <a:tcPr/>
                </a:tc>
                <a:extLst>
                  <a:ext uri="{0D108BD9-81ED-4DB2-BD59-A6C34878D82A}">
                    <a16:rowId xmlns:a16="http://schemas.microsoft.com/office/drawing/2014/main" val="2923364912"/>
                  </a:ext>
                </a:extLst>
              </a:tr>
              <a:tr h="370840">
                <a:tc>
                  <a:txBody>
                    <a:bodyPr/>
                    <a:lstStyle/>
                    <a:p>
                      <a:r>
                        <a:rPr lang="en-US"/>
                        <a:t>Stage 2</a:t>
                      </a:r>
                    </a:p>
                  </a:txBody>
                  <a:tcPr/>
                </a:tc>
                <a:tc>
                  <a:txBody>
                    <a:bodyPr/>
                    <a:lstStyle/>
                    <a:p>
                      <a:pPr algn="ctr"/>
                      <a:r>
                        <a:rPr lang="en-US" sz="1800" b="0" i="0" kern="1200">
                          <a:solidFill>
                            <a:schemeClr val="tx1"/>
                          </a:solidFill>
                          <a:effectLst/>
                          <a:latin typeface="+mn-lt"/>
                          <a:ea typeface="+mn-ea"/>
                          <a:cs typeface="+mn-cs"/>
                        </a:rPr>
                        <a:t>418K</a:t>
                      </a:r>
                      <a:endParaRPr lang="en-US"/>
                    </a:p>
                  </a:txBody>
                  <a:tcPr/>
                </a:tc>
                <a:extLst>
                  <a:ext uri="{0D108BD9-81ED-4DB2-BD59-A6C34878D82A}">
                    <a16:rowId xmlns:a16="http://schemas.microsoft.com/office/drawing/2014/main" val="3633670694"/>
                  </a:ext>
                </a:extLst>
              </a:tr>
              <a:tr h="370840">
                <a:tc>
                  <a:txBody>
                    <a:bodyPr/>
                    <a:lstStyle/>
                    <a:p>
                      <a:r>
                        <a:rPr lang="en-US"/>
                        <a:t>Stage 3</a:t>
                      </a:r>
                    </a:p>
                  </a:txBody>
                  <a:tcPr/>
                </a:tc>
                <a:tc>
                  <a:txBody>
                    <a:bodyPr/>
                    <a:lstStyle/>
                    <a:p>
                      <a:pPr algn="ctr"/>
                      <a:r>
                        <a:rPr lang="en-US" sz="1800" b="0" i="0" kern="1200">
                          <a:solidFill>
                            <a:schemeClr val="tx1"/>
                          </a:solidFill>
                          <a:effectLst/>
                          <a:latin typeface="+mn-lt"/>
                          <a:ea typeface="+mn-ea"/>
                          <a:cs typeface="+mn-cs"/>
                        </a:rPr>
                        <a:t>235K</a:t>
                      </a:r>
                      <a:endParaRPr lang="en-US"/>
                    </a:p>
                  </a:txBody>
                  <a:tcPr/>
                </a:tc>
                <a:extLst>
                  <a:ext uri="{0D108BD9-81ED-4DB2-BD59-A6C34878D82A}">
                    <a16:rowId xmlns:a16="http://schemas.microsoft.com/office/drawing/2014/main" val="4276723876"/>
                  </a:ext>
                </a:extLst>
              </a:tr>
              <a:tr h="370840">
                <a:tc>
                  <a:txBody>
                    <a:bodyPr/>
                    <a:lstStyle/>
                    <a:p>
                      <a:r>
                        <a:rPr lang="en-US"/>
                        <a:t>Stage 4</a:t>
                      </a:r>
                    </a:p>
                  </a:txBody>
                  <a:tcPr/>
                </a:tc>
                <a:tc>
                  <a:txBody>
                    <a:bodyPr/>
                    <a:lstStyle/>
                    <a:p>
                      <a:pPr algn="ctr"/>
                      <a:r>
                        <a:rPr lang="en-US" sz="1800" b="0" i="0" kern="1200">
                          <a:solidFill>
                            <a:schemeClr val="tx1"/>
                          </a:solidFill>
                          <a:effectLst/>
                          <a:latin typeface="+mn-lt"/>
                          <a:ea typeface="+mn-ea"/>
                          <a:cs typeface="+mn-cs"/>
                        </a:rPr>
                        <a:t>228K</a:t>
                      </a:r>
                      <a:endParaRPr lang="en-US"/>
                    </a:p>
                  </a:txBody>
                  <a:tcPr/>
                </a:tc>
                <a:extLst>
                  <a:ext uri="{0D108BD9-81ED-4DB2-BD59-A6C34878D82A}">
                    <a16:rowId xmlns:a16="http://schemas.microsoft.com/office/drawing/2014/main" val="3932525941"/>
                  </a:ext>
                </a:extLst>
              </a:tr>
              <a:tr h="370840">
                <a:tc>
                  <a:txBody>
                    <a:bodyPr/>
                    <a:lstStyle/>
                    <a:p>
                      <a:r>
                        <a:rPr lang="en-US"/>
                        <a:t>Unstageable</a:t>
                      </a:r>
                    </a:p>
                  </a:txBody>
                  <a:tcPr/>
                </a:tc>
                <a:tc>
                  <a:txBody>
                    <a:bodyPr/>
                    <a:lstStyle/>
                    <a:p>
                      <a:pPr algn="ctr"/>
                      <a:r>
                        <a:rPr lang="en-US" sz="1800" b="0" i="0" kern="1200">
                          <a:solidFill>
                            <a:schemeClr val="tx1"/>
                          </a:solidFill>
                          <a:effectLst/>
                          <a:latin typeface="+mn-lt"/>
                          <a:ea typeface="+mn-ea"/>
                          <a:cs typeface="+mn-cs"/>
                        </a:rPr>
                        <a:t>207K</a:t>
                      </a:r>
                      <a:endParaRPr lang="en-US"/>
                    </a:p>
                  </a:txBody>
                  <a:tcPr/>
                </a:tc>
                <a:extLst>
                  <a:ext uri="{0D108BD9-81ED-4DB2-BD59-A6C34878D82A}">
                    <a16:rowId xmlns:a16="http://schemas.microsoft.com/office/drawing/2014/main" val="478880781"/>
                  </a:ext>
                </a:extLst>
              </a:tr>
              <a:tr h="370840">
                <a:tc>
                  <a:txBody>
                    <a:bodyPr/>
                    <a:lstStyle/>
                    <a:p>
                      <a:r>
                        <a:rPr lang="en-US"/>
                        <a:t>Unspecified</a:t>
                      </a:r>
                    </a:p>
                  </a:txBody>
                  <a:tcPr/>
                </a:tc>
                <a:tc>
                  <a:txBody>
                    <a:bodyPr/>
                    <a:lstStyle/>
                    <a:p>
                      <a:pPr algn="ctr"/>
                      <a:r>
                        <a:rPr lang="en-US" sz="1800" b="0" i="0" kern="1200">
                          <a:solidFill>
                            <a:schemeClr val="tx1"/>
                          </a:solidFill>
                          <a:effectLst/>
                          <a:latin typeface="+mn-lt"/>
                          <a:ea typeface="+mn-ea"/>
                          <a:cs typeface="+mn-cs"/>
                        </a:rPr>
                        <a:t>216K</a:t>
                      </a:r>
                      <a:endParaRPr lang="en-US"/>
                    </a:p>
                  </a:txBody>
                  <a:tcPr/>
                </a:tc>
                <a:extLst>
                  <a:ext uri="{0D108BD9-81ED-4DB2-BD59-A6C34878D82A}">
                    <a16:rowId xmlns:a16="http://schemas.microsoft.com/office/drawing/2014/main" val="1470630865"/>
                  </a:ext>
                </a:extLst>
              </a:tr>
              <a:tr h="370840">
                <a:tc>
                  <a:txBody>
                    <a:bodyPr/>
                    <a:lstStyle/>
                    <a:p>
                      <a:r>
                        <a:rPr lang="en-US"/>
                        <a:t>Other</a:t>
                      </a:r>
                    </a:p>
                  </a:txBody>
                  <a:tcPr/>
                </a:tc>
                <a:tc>
                  <a:txBody>
                    <a:bodyPr/>
                    <a:lstStyle/>
                    <a:p>
                      <a:pPr algn="ctr"/>
                      <a:r>
                        <a:rPr lang="en-US" sz="1800" b="0" i="0" kern="1200">
                          <a:solidFill>
                            <a:schemeClr val="tx1"/>
                          </a:solidFill>
                          <a:effectLst/>
                          <a:latin typeface="+mn-lt"/>
                          <a:ea typeface="+mn-ea"/>
                          <a:cs typeface="+mn-cs"/>
                        </a:rPr>
                        <a:t>848K</a:t>
                      </a:r>
                      <a:endParaRPr lang="en-US"/>
                    </a:p>
                  </a:txBody>
                  <a:tcPr/>
                </a:tc>
                <a:extLst>
                  <a:ext uri="{0D108BD9-81ED-4DB2-BD59-A6C34878D82A}">
                    <a16:rowId xmlns:a16="http://schemas.microsoft.com/office/drawing/2014/main" val="161676023"/>
                  </a:ext>
                </a:extLst>
              </a:tr>
              <a:tr h="370839">
                <a:tc>
                  <a:txBody>
                    <a:bodyPr/>
                    <a:lstStyle/>
                    <a:p>
                      <a:pPr lvl="0">
                        <a:buNone/>
                      </a:pPr>
                      <a:r>
                        <a:rPr lang="en-US" b="1"/>
                        <a:t>Total</a:t>
                      </a:r>
                    </a:p>
                  </a:txBody>
                  <a:tcPr/>
                </a:tc>
                <a:tc>
                  <a:txBody>
                    <a:bodyPr/>
                    <a:lstStyle/>
                    <a:p>
                      <a:pPr lvl="0" algn="ctr">
                        <a:buNone/>
                      </a:pPr>
                      <a:r>
                        <a:rPr lang="en-US" sz="1800" b="1" i="0" kern="1200" dirty="0">
                          <a:solidFill>
                            <a:schemeClr val="tx1"/>
                          </a:solidFill>
                          <a:effectLst/>
                          <a:latin typeface="+mn-lt"/>
                          <a:ea typeface="+mn-ea"/>
                          <a:cs typeface="+mn-cs"/>
                        </a:rPr>
                        <a:t>2.2 million</a:t>
                      </a:r>
                    </a:p>
                  </a:txBody>
                  <a:tcPr/>
                </a:tc>
                <a:extLst>
                  <a:ext uri="{0D108BD9-81ED-4DB2-BD59-A6C34878D82A}">
                    <a16:rowId xmlns:a16="http://schemas.microsoft.com/office/drawing/2014/main" val="2478613302"/>
                  </a:ext>
                </a:extLst>
              </a:tr>
            </a:tbl>
          </a:graphicData>
        </a:graphic>
      </p:graphicFrame>
      <p:pic>
        <p:nvPicPr>
          <p:cNvPr id="8" name="Picture 7" descr="Chart, pie chart&#10;&#10;Description automatically generated">
            <a:extLst>
              <a:ext uri="{FF2B5EF4-FFF2-40B4-BE49-F238E27FC236}">
                <a16:creationId xmlns:a16="http://schemas.microsoft.com/office/drawing/2014/main" id="{1EAD90EE-183F-2E46-A400-DB8A951486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668" y="2009957"/>
            <a:ext cx="3697904" cy="36576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84BE50FF-D445-514F-AE83-7E25D0D109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703" y="5732462"/>
            <a:ext cx="2923822" cy="640080"/>
          </a:xfrm>
          <a:prstGeom prst="rect">
            <a:avLst/>
          </a:prstGeom>
        </p:spPr>
      </p:pic>
      <p:pic>
        <p:nvPicPr>
          <p:cNvPr id="9" name="Audio 8">
            <a:hlinkClick r:id="" action="ppaction://media"/>
            <a:extLst>
              <a:ext uri="{FF2B5EF4-FFF2-40B4-BE49-F238E27FC236}">
                <a16:creationId xmlns:a16="http://schemas.microsoft.com/office/drawing/2014/main" id="{425C8241-B956-43AC-A3A2-91E3201CC1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5118590"/>
      </p:ext>
    </p:extLst>
  </p:cSld>
  <p:clrMapOvr>
    <a:masterClrMapping/>
  </p:clrMapOvr>
  <mc:AlternateContent xmlns:mc="http://schemas.openxmlformats.org/markup-compatibility/2006">
    <mc:Choice xmlns:p14="http://schemas.microsoft.com/office/powerpoint/2010/main" Requires="p14">
      <p:transition spd="slow" p14:dur="2000" advTm="13100"/>
    </mc:Choice>
    <mc:Fallback>
      <p:transition spd="slow" advTm="13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3349-BD69-AD4B-9536-37CD1AF0A672}"/>
              </a:ext>
            </a:extLst>
          </p:cNvPr>
          <p:cNvSpPr>
            <a:spLocks noGrp="1"/>
          </p:cNvSpPr>
          <p:nvPr>
            <p:ph type="title"/>
          </p:nvPr>
        </p:nvSpPr>
        <p:spPr/>
        <p:txBody>
          <a:bodyPr/>
          <a:lstStyle/>
          <a:p>
            <a:r>
              <a:rPr lang="en-US" dirty="0"/>
              <a:t>Hospital Acquired Pressure Injury Cohort</a:t>
            </a:r>
          </a:p>
        </p:txBody>
      </p:sp>
      <p:sp>
        <p:nvSpPr>
          <p:cNvPr id="3" name="Rectangle 2">
            <a:extLst>
              <a:ext uri="{FF2B5EF4-FFF2-40B4-BE49-F238E27FC236}">
                <a16:creationId xmlns:a16="http://schemas.microsoft.com/office/drawing/2014/main" id="{D1C2CA7A-F989-8243-8F34-449B0419BB92}"/>
              </a:ext>
            </a:extLst>
          </p:cNvPr>
          <p:cNvSpPr/>
          <p:nvPr/>
        </p:nvSpPr>
        <p:spPr>
          <a:xfrm>
            <a:off x="6935238" y="160844"/>
            <a:ext cx="1107996" cy="1200329"/>
          </a:xfrm>
          <a:prstGeom prst="rect">
            <a:avLst/>
          </a:prstGeom>
        </p:spPr>
        <p:txBody>
          <a:bodyPr wrap="none">
            <a:spAutoFit/>
          </a:bodyPr>
          <a:lstStyle/>
          <a:p>
            <a:pPr lvl="1"/>
            <a:endParaRPr lang="en-US">
              <a:solidFill>
                <a:srgbClr val="333333"/>
              </a:solidFill>
            </a:endParaRPr>
          </a:p>
          <a:p>
            <a:pPr lvl="1"/>
            <a:r>
              <a:rPr lang="en-US">
                <a:cs typeface="Segoe UI Light" panose="020B0502040204020203" pitchFamily="34" charset="0"/>
              </a:rPr>
              <a:t>	</a:t>
            </a:r>
            <a:endParaRPr lang="en-US">
              <a:solidFill>
                <a:srgbClr val="333333"/>
              </a:solidFill>
            </a:endParaRPr>
          </a:p>
          <a:p>
            <a:pPr lvl="1"/>
            <a:endParaRPr lang="en-US">
              <a:solidFill>
                <a:srgbClr val="333333"/>
              </a:solidFill>
            </a:endParaRPr>
          </a:p>
          <a:p>
            <a:pPr lvl="1"/>
            <a:endParaRPr lang="en-US"/>
          </a:p>
        </p:txBody>
      </p:sp>
      <p:sp>
        <p:nvSpPr>
          <p:cNvPr id="7" name="TextBox 6">
            <a:extLst>
              <a:ext uri="{FF2B5EF4-FFF2-40B4-BE49-F238E27FC236}">
                <a16:creationId xmlns:a16="http://schemas.microsoft.com/office/drawing/2014/main" id="{7A1750C6-B79E-D14F-AE88-97FD8CF974E3}"/>
              </a:ext>
            </a:extLst>
          </p:cNvPr>
          <p:cNvSpPr txBox="1"/>
          <p:nvPr/>
        </p:nvSpPr>
        <p:spPr>
          <a:xfrm>
            <a:off x="281371" y="3429000"/>
            <a:ext cx="2997937"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b="1" dirty="0"/>
              <a:t>Overall Population</a:t>
            </a:r>
          </a:p>
          <a:p>
            <a:r>
              <a:rPr lang="en-US" sz="1600" dirty="0"/>
              <a:t>Number of Claims: 11,264,189</a:t>
            </a:r>
          </a:p>
          <a:p>
            <a:r>
              <a:rPr lang="en-US" sz="1600" dirty="0"/>
              <a:t>Number of Patients: 6,622,678</a:t>
            </a:r>
          </a:p>
        </p:txBody>
      </p:sp>
      <p:sp>
        <p:nvSpPr>
          <p:cNvPr id="8" name="Rectangle 7">
            <a:extLst>
              <a:ext uri="{FF2B5EF4-FFF2-40B4-BE49-F238E27FC236}">
                <a16:creationId xmlns:a16="http://schemas.microsoft.com/office/drawing/2014/main" id="{5E5EB132-8046-AC49-B693-8A0B3C0A7F1A}"/>
              </a:ext>
            </a:extLst>
          </p:cNvPr>
          <p:cNvSpPr/>
          <p:nvPr/>
        </p:nvSpPr>
        <p:spPr>
          <a:xfrm>
            <a:off x="4070573" y="1806653"/>
            <a:ext cx="4050847" cy="86177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t>Any diagnosis as PI</a:t>
            </a:r>
          </a:p>
          <a:p>
            <a:r>
              <a:rPr lang="en-US" sz="1600" dirty="0"/>
              <a:t>Number Claims: 656,904 (5.83%)</a:t>
            </a:r>
          </a:p>
          <a:p>
            <a:r>
              <a:rPr lang="en-US" sz="1600" dirty="0"/>
              <a:t>Number of Patients: 438,883 (6.63%)</a:t>
            </a:r>
          </a:p>
        </p:txBody>
      </p:sp>
      <p:sp>
        <p:nvSpPr>
          <p:cNvPr id="9" name="Rectangle 8">
            <a:extLst>
              <a:ext uri="{FF2B5EF4-FFF2-40B4-BE49-F238E27FC236}">
                <a16:creationId xmlns:a16="http://schemas.microsoft.com/office/drawing/2014/main" id="{EB36E898-6554-4C41-8757-A87FD6E43C7E}"/>
              </a:ext>
            </a:extLst>
          </p:cNvPr>
          <p:cNvSpPr/>
          <p:nvPr/>
        </p:nvSpPr>
        <p:spPr>
          <a:xfrm>
            <a:off x="4070575" y="3428772"/>
            <a:ext cx="4050847"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t>Present on Admission Diagnosis as PI</a:t>
            </a:r>
          </a:p>
          <a:p>
            <a:r>
              <a:rPr lang="en-US" sz="1600" dirty="0"/>
              <a:t>Number of Claims: 616,967 (5.48%)</a:t>
            </a:r>
          </a:p>
          <a:p>
            <a:r>
              <a:rPr lang="en-US" sz="1600" dirty="0"/>
              <a:t>Number of Patients: 415,566 (6.27%)</a:t>
            </a:r>
          </a:p>
        </p:txBody>
      </p:sp>
      <p:sp>
        <p:nvSpPr>
          <p:cNvPr id="10" name="Rectangle 9">
            <a:extLst>
              <a:ext uri="{FF2B5EF4-FFF2-40B4-BE49-F238E27FC236}">
                <a16:creationId xmlns:a16="http://schemas.microsoft.com/office/drawing/2014/main" id="{67DB136B-5495-AD4B-8DB7-FA2AE7ED1DC8}"/>
              </a:ext>
            </a:extLst>
          </p:cNvPr>
          <p:cNvSpPr/>
          <p:nvPr/>
        </p:nvSpPr>
        <p:spPr>
          <a:xfrm>
            <a:off x="4070574" y="5051119"/>
            <a:ext cx="4050847" cy="86177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solidFill>
                  <a:schemeClr val="tx1"/>
                </a:solidFill>
              </a:rPr>
              <a:t>Admitting Diagnosis as PI</a:t>
            </a:r>
          </a:p>
          <a:p>
            <a:r>
              <a:rPr lang="en-US" sz="1600" dirty="0">
                <a:solidFill>
                  <a:schemeClr val="tx1"/>
                </a:solidFill>
              </a:rPr>
              <a:t>Number of Claims: 36,879 (0.38%)</a:t>
            </a:r>
          </a:p>
          <a:p>
            <a:r>
              <a:rPr lang="en-US" sz="1600" dirty="0">
                <a:solidFill>
                  <a:schemeClr val="tx1"/>
                </a:solidFill>
              </a:rPr>
              <a:t>Number of Patients: 31,624  (0.48%)</a:t>
            </a:r>
          </a:p>
        </p:txBody>
      </p:sp>
      <p:cxnSp>
        <p:nvCxnSpPr>
          <p:cNvPr id="12" name="Straight Arrow Connector 11">
            <a:extLst>
              <a:ext uri="{FF2B5EF4-FFF2-40B4-BE49-F238E27FC236}">
                <a16:creationId xmlns:a16="http://schemas.microsoft.com/office/drawing/2014/main" id="{847FC393-EE5C-3445-BFFE-03B20249959C}"/>
              </a:ext>
            </a:extLst>
          </p:cNvPr>
          <p:cNvCxnSpPr>
            <a:stCxn id="7" idx="3"/>
            <a:endCxn id="8" idx="1"/>
          </p:cNvCxnSpPr>
          <p:nvPr/>
        </p:nvCxnSpPr>
        <p:spPr>
          <a:xfrm flipV="1">
            <a:off x="3279308" y="2237540"/>
            <a:ext cx="791265" cy="16069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99055AC-BA8B-D441-A3C6-1535285A4640}"/>
              </a:ext>
            </a:extLst>
          </p:cNvPr>
          <p:cNvCxnSpPr>
            <a:cxnSpLocks/>
            <a:stCxn id="7" idx="3"/>
            <a:endCxn id="9" idx="1"/>
          </p:cNvCxnSpPr>
          <p:nvPr/>
        </p:nvCxnSpPr>
        <p:spPr>
          <a:xfrm flipV="1">
            <a:off x="3279308" y="3844271"/>
            <a:ext cx="791267" cy="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6279C0D-F7E4-8B45-ADE9-C9A5DD709AA4}"/>
              </a:ext>
            </a:extLst>
          </p:cNvPr>
          <p:cNvCxnSpPr>
            <a:cxnSpLocks/>
            <a:stCxn id="7" idx="3"/>
            <a:endCxn id="10" idx="1"/>
          </p:cNvCxnSpPr>
          <p:nvPr/>
        </p:nvCxnSpPr>
        <p:spPr>
          <a:xfrm>
            <a:off x="3279308" y="3844499"/>
            <a:ext cx="791266" cy="16375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194CE049-40A8-7E42-8F0C-DAA041C761F0}"/>
              </a:ext>
            </a:extLst>
          </p:cNvPr>
          <p:cNvSpPr/>
          <p:nvPr/>
        </p:nvSpPr>
        <p:spPr>
          <a:xfrm>
            <a:off x="8737599" y="1805209"/>
            <a:ext cx="2844801" cy="86177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t>HAPI</a:t>
            </a:r>
          </a:p>
          <a:p>
            <a:r>
              <a:rPr lang="en-US" sz="1600" dirty="0"/>
              <a:t>6.27% of PIs are POAs </a:t>
            </a:r>
          </a:p>
          <a:p>
            <a:r>
              <a:rPr lang="en-US" sz="1600" dirty="0"/>
              <a:t>0.36% are HAPIs</a:t>
            </a:r>
          </a:p>
        </p:txBody>
      </p:sp>
      <p:cxnSp>
        <p:nvCxnSpPr>
          <p:cNvPr id="29" name="Straight Arrow Connector 28">
            <a:extLst>
              <a:ext uri="{FF2B5EF4-FFF2-40B4-BE49-F238E27FC236}">
                <a16:creationId xmlns:a16="http://schemas.microsoft.com/office/drawing/2014/main" id="{FF41E481-ADED-C74C-B45D-6BF620B16DA0}"/>
              </a:ext>
            </a:extLst>
          </p:cNvPr>
          <p:cNvCxnSpPr>
            <a:cxnSpLocks/>
            <a:stCxn id="8" idx="3"/>
            <a:endCxn id="19" idx="1"/>
          </p:cNvCxnSpPr>
          <p:nvPr/>
        </p:nvCxnSpPr>
        <p:spPr>
          <a:xfrm flipV="1">
            <a:off x="8121420" y="2236096"/>
            <a:ext cx="616179" cy="14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 name="Audio 5">
            <a:hlinkClick r:id="" action="ppaction://media"/>
            <a:extLst>
              <a:ext uri="{FF2B5EF4-FFF2-40B4-BE49-F238E27FC236}">
                <a16:creationId xmlns:a16="http://schemas.microsoft.com/office/drawing/2014/main" id="{5A7F8FDE-AF3F-414F-A498-860A58896B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12887572"/>
      </p:ext>
    </p:extLst>
  </p:cSld>
  <p:clrMapOvr>
    <a:masterClrMapping/>
  </p:clrMapOvr>
  <mc:AlternateContent xmlns:mc="http://schemas.openxmlformats.org/markup-compatibility/2006">
    <mc:Choice xmlns:p14="http://schemas.microsoft.com/office/powerpoint/2010/main" Requires="p14">
      <p:transition spd="slow" p14:dur="2000" advTm="36437"/>
    </mc:Choice>
    <mc:Fallback>
      <p:transition spd="slow" advTm="36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79B76-99A7-A241-85BD-367594E8300C}"/>
              </a:ext>
            </a:extLst>
          </p:cNvPr>
          <p:cNvSpPr>
            <a:spLocks noGrp="1"/>
          </p:cNvSpPr>
          <p:nvPr>
            <p:ph type="title"/>
          </p:nvPr>
        </p:nvSpPr>
        <p:spPr/>
        <p:txBody>
          <a:bodyPr/>
          <a:lstStyle/>
          <a:p>
            <a:r>
              <a:rPr lang="en-US" dirty="0"/>
              <a:t>HAPI vs. non-HAPI Cohort</a:t>
            </a:r>
          </a:p>
        </p:txBody>
      </p:sp>
      <p:pic>
        <p:nvPicPr>
          <p:cNvPr id="9" name="Picture 8" descr="Table&#10;&#10;Description automatically generated">
            <a:extLst>
              <a:ext uri="{FF2B5EF4-FFF2-40B4-BE49-F238E27FC236}">
                <a16:creationId xmlns:a16="http://schemas.microsoft.com/office/drawing/2014/main" id="{E4155E5D-56D8-564F-ABAC-7DA66F4CA2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55750" y="982018"/>
            <a:ext cx="9080500" cy="5511800"/>
          </a:xfrm>
          <a:prstGeom prst="rect">
            <a:avLst/>
          </a:prstGeom>
        </p:spPr>
      </p:pic>
      <p:pic>
        <p:nvPicPr>
          <p:cNvPr id="3" name="Audio 2">
            <a:hlinkClick r:id="" action="ppaction://media"/>
            <a:extLst>
              <a:ext uri="{FF2B5EF4-FFF2-40B4-BE49-F238E27FC236}">
                <a16:creationId xmlns:a16="http://schemas.microsoft.com/office/drawing/2014/main" id="{2F56AAA7-33D3-4E78-BD0F-A81DEA6842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7362208"/>
      </p:ext>
    </p:extLst>
  </p:cSld>
  <p:clrMapOvr>
    <a:masterClrMapping/>
  </p:clrMapOvr>
  <mc:AlternateContent xmlns:mc="http://schemas.openxmlformats.org/markup-compatibility/2006">
    <mc:Choice xmlns:p14="http://schemas.microsoft.com/office/powerpoint/2010/main" Requires="p14">
      <p:transition spd="slow" p14:dur="2000" advTm="16008"/>
    </mc:Choice>
    <mc:Fallback>
      <p:transition spd="slow" advTm="16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32BE-DFEA-334C-AE43-BC65522F8913}"/>
              </a:ext>
            </a:extLst>
          </p:cNvPr>
          <p:cNvSpPr>
            <a:spLocks noGrp="1"/>
          </p:cNvSpPr>
          <p:nvPr>
            <p:ph type="title"/>
          </p:nvPr>
        </p:nvSpPr>
        <p:spPr/>
        <p:txBody>
          <a:bodyPr/>
          <a:lstStyle/>
          <a:p>
            <a:r>
              <a:rPr lang="en-US" dirty="0"/>
              <a:t>Demographic Characteristics</a:t>
            </a:r>
          </a:p>
        </p:txBody>
      </p:sp>
      <p:sp>
        <p:nvSpPr>
          <p:cNvPr id="4" name="TextBox 3">
            <a:extLst>
              <a:ext uri="{FF2B5EF4-FFF2-40B4-BE49-F238E27FC236}">
                <a16:creationId xmlns:a16="http://schemas.microsoft.com/office/drawing/2014/main" id="{C66D8699-1E91-AF45-9CEE-BF30F6622C46}"/>
              </a:ext>
            </a:extLst>
          </p:cNvPr>
          <p:cNvSpPr txBox="1"/>
          <p:nvPr/>
        </p:nvSpPr>
        <p:spPr>
          <a:xfrm>
            <a:off x="1195749" y="5177606"/>
            <a:ext cx="5101141" cy="400110"/>
          </a:xfrm>
          <a:prstGeom prst="rect">
            <a:avLst/>
          </a:prstGeom>
          <a:noFill/>
        </p:spPr>
        <p:txBody>
          <a:bodyPr wrap="square" rtlCol="0">
            <a:spAutoFit/>
          </a:bodyPr>
          <a:lstStyle/>
          <a:p>
            <a:r>
              <a:rPr lang="en-US" sz="2000" dirty="0"/>
              <a:t>Skewed towards slightly older population</a:t>
            </a:r>
          </a:p>
        </p:txBody>
      </p:sp>
      <p:pic>
        <p:nvPicPr>
          <p:cNvPr id="10" name="Picture 9" descr="A screenshot of a cell phone&#10;&#10;Description automatically generated">
            <a:extLst>
              <a:ext uri="{FF2B5EF4-FFF2-40B4-BE49-F238E27FC236}">
                <a16:creationId xmlns:a16="http://schemas.microsoft.com/office/drawing/2014/main" id="{23536C69-8572-4014-83EB-D6F781B53A1A}"/>
              </a:ext>
            </a:extLst>
          </p:cNvPr>
          <p:cNvPicPr>
            <a:picLocks noChangeAspect="1"/>
          </p:cNvPicPr>
          <p:nvPr/>
        </p:nvPicPr>
        <p:blipFill>
          <a:blip r:embed="rId4"/>
          <a:stretch>
            <a:fillRect/>
          </a:stretch>
        </p:blipFill>
        <p:spPr>
          <a:xfrm>
            <a:off x="738571" y="1280284"/>
            <a:ext cx="5486400" cy="325422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9E6F23C-EB1D-4096-AC49-FD3A0A7B43B9}"/>
              </a:ext>
            </a:extLst>
          </p:cNvPr>
          <p:cNvPicPr>
            <a:picLocks noChangeAspect="1"/>
          </p:cNvPicPr>
          <p:nvPr/>
        </p:nvPicPr>
        <p:blipFill>
          <a:blip r:embed="rId5"/>
          <a:stretch>
            <a:fillRect/>
          </a:stretch>
        </p:blipFill>
        <p:spPr>
          <a:xfrm>
            <a:off x="6682171" y="1417003"/>
            <a:ext cx="4572000" cy="3140927"/>
          </a:xfrm>
          <a:prstGeom prst="rect">
            <a:avLst/>
          </a:prstGeom>
        </p:spPr>
      </p:pic>
      <p:sp>
        <p:nvSpPr>
          <p:cNvPr id="12" name="TextBox 11">
            <a:extLst>
              <a:ext uri="{FF2B5EF4-FFF2-40B4-BE49-F238E27FC236}">
                <a16:creationId xmlns:a16="http://schemas.microsoft.com/office/drawing/2014/main" id="{A232B46B-A19F-4CD9-9FED-E7C23124E17D}"/>
              </a:ext>
            </a:extLst>
          </p:cNvPr>
          <p:cNvSpPr txBox="1"/>
          <p:nvPr/>
        </p:nvSpPr>
        <p:spPr>
          <a:xfrm>
            <a:off x="6462445" y="5175607"/>
            <a:ext cx="5003515" cy="400110"/>
          </a:xfrm>
          <a:prstGeom prst="rect">
            <a:avLst/>
          </a:prstGeom>
          <a:noFill/>
        </p:spPr>
        <p:txBody>
          <a:bodyPr wrap="square" rtlCol="0">
            <a:spAutoFit/>
          </a:bodyPr>
          <a:lstStyle/>
          <a:p>
            <a:pPr algn="ctr"/>
            <a:r>
              <a:rPr lang="en-US" sz="2000" dirty="0"/>
              <a:t>Greater prevalence in the male population</a:t>
            </a:r>
          </a:p>
        </p:txBody>
      </p:sp>
      <p:pic>
        <p:nvPicPr>
          <p:cNvPr id="3" name="Audio 2">
            <a:hlinkClick r:id="" action="ppaction://media"/>
            <a:extLst>
              <a:ext uri="{FF2B5EF4-FFF2-40B4-BE49-F238E27FC236}">
                <a16:creationId xmlns:a16="http://schemas.microsoft.com/office/drawing/2014/main" id="{025A6AAB-2891-43D2-B3F0-3CBE66A5A1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8870522"/>
      </p:ext>
    </p:extLst>
  </p:cSld>
  <p:clrMapOvr>
    <a:masterClrMapping/>
  </p:clrMapOvr>
  <mc:AlternateContent xmlns:mc="http://schemas.openxmlformats.org/markup-compatibility/2006">
    <mc:Choice xmlns:p14="http://schemas.microsoft.com/office/powerpoint/2010/main" Requires="p14">
      <p:transition spd="slow" p14:dur="2000" advTm="8664"/>
    </mc:Choice>
    <mc:Fallback>
      <p:transition spd="slow" advTm="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4"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7BE6-02EC-8944-A4FC-86A5BBC73F6D}"/>
              </a:ext>
            </a:extLst>
          </p:cNvPr>
          <p:cNvSpPr>
            <a:spLocks noGrp="1"/>
          </p:cNvSpPr>
          <p:nvPr>
            <p:ph type="title"/>
          </p:nvPr>
        </p:nvSpPr>
        <p:spPr/>
        <p:txBody>
          <a:bodyPr/>
          <a:lstStyle/>
          <a:p>
            <a:r>
              <a:rPr lang="en-US" dirty="0"/>
              <a:t>Model Set Up</a:t>
            </a:r>
          </a:p>
        </p:txBody>
      </p:sp>
      <p:pic>
        <p:nvPicPr>
          <p:cNvPr id="5" name="Picture 4" descr="A screenshot of a cell phone&#10;&#10;Description automatically generated">
            <a:extLst>
              <a:ext uri="{FF2B5EF4-FFF2-40B4-BE49-F238E27FC236}">
                <a16:creationId xmlns:a16="http://schemas.microsoft.com/office/drawing/2014/main" id="{2E8759F6-D439-A648-B954-E2A427323F9E}"/>
              </a:ext>
            </a:extLst>
          </p:cNvPr>
          <p:cNvPicPr>
            <a:picLocks noChangeAspect="1"/>
          </p:cNvPicPr>
          <p:nvPr/>
        </p:nvPicPr>
        <p:blipFill>
          <a:blip r:embed="rId5"/>
          <a:stretch>
            <a:fillRect/>
          </a:stretch>
        </p:blipFill>
        <p:spPr>
          <a:xfrm>
            <a:off x="859435" y="3915266"/>
            <a:ext cx="10418162" cy="2583512"/>
          </a:xfrm>
          <a:prstGeom prst="rect">
            <a:avLst/>
          </a:prstGeom>
        </p:spPr>
      </p:pic>
      <p:cxnSp>
        <p:nvCxnSpPr>
          <p:cNvPr id="20" name="Straight Connector 19">
            <a:extLst>
              <a:ext uri="{FF2B5EF4-FFF2-40B4-BE49-F238E27FC236}">
                <a16:creationId xmlns:a16="http://schemas.microsoft.com/office/drawing/2014/main" id="{59193BFB-777F-4EF8-980E-E588CFC94F10}"/>
              </a:ext>
            </a:extLst>
          </p:cNvPr>
          <p:cNvCxnSpPr>
            <a:cxnSpLocks/>
          </p:cNvCxnSpPr>
          <p:nvPr/>
        </p:nvCxnSpPr>
        <p:spPr>
          <a:xfrm>
            <a:off x="10855349" y="1697168"/>
            <a:ext cx="0" cy="1237953"/>
          </a:xfrm>
          <a:prstGeom prst="line">
            <a:avLst/>
          </a:prstGeom>
          <a:noFill/>
          <a:ln w="38100" cap="flat" cmpd="sng" algn="ctr">
            <a:solidFill>
              <a:srgbClr val="4472C4"/>
            </a:solidFill>
            <a:prstDash val="solid"/>
            <a:miter lim="800000"/>
          </a:ln>
          <a:effectLst/>
        </p:spPr>
      </p:cxnSp>
      <p:cxnSp>
        <p:nvCxnSpPr>
          <p:cNvPr id="21" name="Straight Connector 20">
            <a:extLst>
              <a:ext uri="{FF2B5EF4-FFF2-40B4-BE49-F238E27FC236}">
                <a16:creationId xmlns:a16="http://schemas.microsoft.com/office/drawing/2014/main" id="{C44AD2EE-20A4-4F04-8090-281EA9F0B8D3}"/>
              </a:ext>
            </a:extLst>
          </p:cNvPr>
          <p:cNvCxnSpPr>
            <a:cxnSpLocks/>
          </p:cNvCxnSpPr>
          <p:nvPr/>
        </p:nvCxnSpPr>
        <p:spPr>
          <a:xfrm>
            <a:off x="5543175" y="1902951"/>
            <a:ext cx="0" cy="946270"/>
          </a:xfrm>
          <a:prstGeom prst="line">
            <a:avLst/>
          </a:prstGeom>
          <a:noFill/>
          <a:ln w="6350" cap="flat" cmpd="sng" algn="ctr">
            <a:solidFill>
              <a:srgbClr val="4472C4"/>
            </a:solidFill>
            <a:prstDash val="solid"/>
            <a:miter lim="800000"/>
          </a:ln>
          <a:effectLst/>
        </p:spPr>
      </p:cxnSp>
      <p:cxnSp>
        <p:nvCxnSpPr>
          <p:cNvPr id="22" name="Straight Connector 21">
            <a:extLst>
              <a:ext uri="{FF2B5EF4-FFF2-40B4-BE49-F238E27FC236}">
                <a16:creationId xmlns:a16="http://schemas.microsoft.com/office/drawing/2014/main" id="{C2502E3A-2870-41C6-9056-527D10F6B83B}"/>
              </a:ext>
            </a:extLst>
          </p:cNvPr>
          <p:cNvCxnSpPr>
            <a:cxnSpLocks/>
          </p:cNvCxnSpPr>
          <p:nvPr/>
        </p:nvCxnSpPr>
        <p:spPr>
          <a:xfrm>
            <a:off x="1018824" y="2376557"/>
            <a:ext cx="10680700" cy="0"/>
          </a:xfrm>
          <a:prstGeom prst="line">
            <a:avLst/>
          </a:prstGeom>
          <a:noFill/>
          <a:ln w="38100" cap="flat" cmpd="sng" algn="ctr">
            <a:solidFill>
              <a:sysClr val="windowText" lastClr="000000"/>
            </a:solidFill>
            <a:prstDash val="solid"/>
            <a:miter lim="800000"/>
            <a:headEnd type="none" w="med" len="med"/>
            <a:tailEnd type="arrow" w="med" len="med"/>
          </a:ln>
          <a:effectLst/>
        </p:spPr>
      </p:cxnSp>
      <p:pic>
        <p:nvPicPr>
          <p:cNvPr id="24" name="Graphic 23" descr="User">
            <a:extLst>
              <a:ext uri="{FF2B5EF4-FFF2-40B4-BE49-F238E27FC236}">
                <a16:creationId xmlns:a16="http://schemas.microsoft.com/office/drawing/2014/main" id="{A03E4BA1-0ED7-482C-9602-3B48B350CAB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4902" y="1988500"/>
            <a:ext cx="685796" cy="685796"/>
          </a:xfrm>
          <a:prstGeom prst="rect">
            <a:avLst/>
          </a:prstGeom>
        </p:spPr>
      </p:pic>
      <p:cxnSp>
        <p:nvCxnSpPr>
          <p:cNvPr id="25" name="Straight Arrow Connector 24">
            <a:extLst>
              <a:ext uri="{FF2B5EF4-FFF2-40B4-BE49-F238E27FC236}">
                <a16:creationId xmlns:a16="http://schemas.microsoft.com/office/drawing/2014/main" id="{F7FB3BE8-5A72-409A-BC3F-E4800B91D7DA}"/>
              </a:ext>
            </a:extLst>
          </p:cNvPr>
          <p:cNvCxnSpPr>
            <a:cxnSpLocks/>
          </p:cNvCxnSpPr>
          <p:nvPr/>
        </p:nvCxnSpPr>
        <p:spPr>
          <a:xfrm>
            <a:off x="9314682" y="2575129"/>
            <a:ext cx="1540667" cy="0"/>
          </a:xfrm>
          <a:prstGeom prst="straightConnector1">
            <a:avLst/>
          </a:prstGeom>
          <a:noFill/>
          <a:ln w="6350" cap="flat" cmpd="sng" algn="ctr">
            <a:solidFill>
              <a:srgbClr val="4472C4"/>
            </a:solidFill>
            <a:prstDash val="solid"/>
            <a:miter lim="800000"/>
            <a:headEnd type="triangle"/>
            <a:tailEnd type="triangle"/>
          </a:ln>
          <a:effectLst/>
        </p:spPr>
      </p:cxnSp>
      <p:sp>
        <p:nvSpPr>
          <p:cNvPr id="26" name="TextBox 25">
            <a:extLst>
              <a:ext uri="{FF2B5EF4-FFF2-40B4-BE49-F238E27FC236}">
                <a16:creationId xmlns:a16="http://schemas.microsoft.com/office/drawing/2014/main" id="{EAACC6A9-0362-4B34-A9E9-AD9F4CE80508}"/>
              </a:ext>
            </a:extLst>
          </p:cNvPr>
          <p:cNvSpPr txBox="1"/>
          <p:nvPr/>
        </p:nvSpPr>
        <p:spPr>
          <a:xfrm>
            <a:off x="9711519" y="2526449"/>
            <a:ext cx="1314534" cy="280928"/>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 Days</a:t>
            </a:r>
          </a:p>
        </p:txBody>
      </p:sp>
      <p:cxnSp>
        <p:nvCxnSpPr>
          <p:cNvPr id="32" name="Straight Connector 31">
            <a:extLst>
              <a:ext uri="{FF2B5EF4-FFF2-40B4-BE49-F238E27FC236}">
                <a16:creationId xmlns:a16="http://schemas.microsoft.com/office/drawing/2014/main" id="{ABA2C87A-695B-4BEE-BB64-13E6868FAB02}"/>
              </a:ext>
            </a:extLst>
          </p:cNvPr>
          <p:cNvCxnSpPr>
            <a:cxnSpLocks/>
          </p:cNvCxnSpPr>
          <p:nvPr/>
        </p:nvCxnSpPr>
        <p:spPr>
          <a:xfrm>
            <a:off x="7176967" y="2102275"/>
            <a:ext cx="0" cy="571498"/>
          </a:xfrm>
          <a:prstGeom prst="line">
            <a:avLst/>
          </a:prstGeom>
          <a:noFill/>
          <a:ln w="6350" cap="flat" cmpd="sng" algn="ctr">
            <a:solidFill>
              <a:srgbClr val="4472C4"/>
            </a:solidFill>
            <a:prstDash val="solid"/>
            <a:miter lim="800000"/>
          </a:ln>
          <a:effectLst/>
        </p:spPr>
      </p:cxnSp>
      <p:sp>
        <p:nvSpPr>
          <p:cNvPr id="34" name="Flowchart: Connector 80">
            <a:extLst>
              <a:ext uri="{FF2B5EF4-FFF2-40B4-BE49-F238E27FC236}">
                <a16:creationId xmlns:a16="http://schemas.microsoft.com/office/drawing/2014/main" id="{DF367C9C-84EC-4656-9F5B-4C8C6313332A}"/>
              </a:ext>
            </a:extLst>
          </p:cNvPr>
          <p:cNvSpPr/>
          <p:nvPr/>
        </p:nvSpPr>
        <p:spPr>
          <a:xfrm>
            <a:off x="7096330" y="2282893"/>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37" name="Flowchart: Connector 85">
            <a:extLst>
              <a:ext uri="{FF2B5EF4-FFF2-40B4-BE49-F238E27FC236}">
                <a16:creationId xmlns:a16="http://schemas.microsoft.com/office/drawing/2014/main" id="{35A4A954-EEF1-45CC-92CA-7AB4096067D2}"/>
              </a:ext>
            </a:extLst>
          </p:cNvPr>
          <p:cNvSpPr/>
          <p:nvPr/>
        </p:nvSpPr>
        <p:spPr>
          <a:xfrm>
            <a:off x="4101431" y="2294306"/>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38" name="Flowchart: Connector 85">
            <a:extLst>
              <a:ext uri="{FF2B5EF4-FFF2-40B4-BE49-F238E27FC236}">
                <a16:creationId xmlns:a16="http://schemas.microsoft.com/office/drawing/2014/main" id="{77FE4A59-2511-4A5E-AB23-95C2362348B2}"/>
              </a:ext>
            </a:extLst>
          </p:cNvPr>
          <p:cNvSpPr/>
          <p:nvPr/>
        </p:nvSpPr>
        <p:spPr>
          <a:xfrm>
            <a:off x="2497387" y="2289213"/>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39" name="Flowchart: Connector 85">
            <a:extLst>
              <a:ext uri="{FF2B5EF4-FFF2-40B4-BE49-F238E27FC236}">
                <a16:creationId xmlns:a16="http://schemas.microsoft.com/office/drawing/2014/main" id="{0E62C513-F5E0-41D2-BE50-AFB617D54214}"/>
              </a:ext>
            </a:extLst>
          </p:cNvPr>
          <p:cNvSpPr/>
          <p:nvPr/>
        </p:nvSpPr>
        <p:spPr>
          <a:xfrm>
            <a:off x="2828921" y="2291651"/>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40" name="Flowchart: Connector 85">
            <a:extLst>
              <a:ext uri="{FF2B5EF4-FFF2-40B4-BE49-F238E27FC236}">
                <a16:creationId xmlns:a16="http://schemas.microsoft.com/office/drawing/2014/main" id="{34DAEE67-8839-4EB5-9D9D-11C2D90870B9}"/>
              </a:ext>
            </a:extLst>
          </p:cNvPr>
          <p:cNvSpPr/>
          <p:nvPr/>
        </p:nvSpPr>
        <p:spPr>
          <a:xfrm>
            <a:off x="4672177" y="2281916"/>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41" name="Flowchart: Connector 85">
            <a:extLst>
              <a:ext uri="{FF2B5EF4-FFF2-40B4-BE49-F238E27FC236}">
                <a16:creationId xmlns:a16="http://schemas.microsoft.com/office/drawing/2014/main" id="{55A3D4C8-98DE-4B75-A30D-002D778740C0}"/>
              </a:ext>
            </a:extLst>
          </p:cNvPr>
          <p:cNvSpPr/>
          <p:nvPr/>
        </p:nvSpPr>
        <p:spPr>
          <a:xfrm>
            <a:off x="5775979" y="2293380"/>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42" name="Flowchart: Connector 85">
            <a:extLst>
              <a:ext uri="{FF2B5EF4-FFF2-40B4-BE49-F238E27FC236}">
                <a16:creationId xmlns:a16="http://schemas.microsoft.com/office/drawing/2014/main" id="{38718C15-B753-4E5D-9956-1DFF12467F27}"/>
              </a:ext>
            </a:extLst>
          </p:cNvPr>
          <p:cNvSpPr/>
          <p:nvPr/>
        </p:nvSpPr>
        <p:spPr>
          <a:xfrm>
            <a:off x="7831363" y="2289450"/>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43" name="TextBox 42">
            <a:extLst>
              <a:ext uri="{FF2B5EF4-FFF2-40B4-BE49-F238E27FC236}">
                <a16:creationId xmlns:a16="http://schemas.microsoft.com/office/drawing/2014/main" id="{76B81F74-466A-4381-88D2-B86776141AA9}"/>
              </a:ext>
            </a:extLst>
          </p:cNvPr>
          <p:cNvSpPr txBox="1"/>
          <p:nvPr/>
        </p:nvSpPr>
        <p:spPr>
          <a:xfrm>
            <a:off x="8547769" y="1212765"/>
            <a:ext cx="1744540" cy="306467"/>
          </a:xfrm>
          <a:prstGeom prst="roundRect">
            <a:avLst/>
          </a:prstGeom>
          <a:noFill/>
          <a:ln>
            <a:noFill/>
          </a:ln>
        </p:spPr>
        <p:txBody>
          <a:bodyPr wrap="square" lIns="91440" tIns="45720" rIns="91440" bIns="45720" rtlCol="0" anchor="t">
            <a:spAutoFit/>
          </a:bodyPr>
          <a:lstStyle/>
          <a:p>
            <a:pPr>
              <a:defRPr/>
            </a:pPr>
            <a:r>
              <a:rPr lang="en-US" sz="1200">
                <a:latin typeface="Segoe UI Light"/>
                <a:cs typeface="Segoe UI Light"/>
              </a:rPr>
              <a:t>Hospital Admission</a:t>
            </a:r>
            <a:endParaRPr lang="en-US">
              <a:ea typeface="+mn-ea"/>
            </a:endParaRPr>
          </a:p>
        </p:txBody>
      </p:sp>
      <p:sp>
        <p:nvSpPr>
          <p:cNvPr id="44" name="TextBox 43">
            <a:extLst>
              <a:ext uri="{FF2B5EF4-FFF2-40B4-BE49-F238E27FC236}">
                <a16:creationId xmlns:a16="http://schemas.microsoft.com/office/drawing/2014/main" id="{6D49C716-0A28-4A92-A8DF-0CA89843D8BC}"/>
              </a:ext>
            </a:extLst>
          </p:cNvPr>
          <p:cNvSpPr txBox="1"/>
          <p:nvPr/>
        </p:nvSpPr>
        <p:spPr>
          <a:xfrm>
            <a:off x="10424506" y="1213127"/>
            <a:ext cx="1486123" cy="306467"/>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PI Diagnosis</a:t>
            </a:r>
          </a:p>
        </p:txBody>
      </p:sp>
      <p:sp>
        <p:nvSpPr>
          <p:cNvPr id="45" name="Flowchart: Connector 85">
            <a:extLst>
              <a:ext uri="{FF2B5EF4-FFF2-40B4-BE49-F238E27FC236}">
                <a16:creationId xmlns:a16="http://schemas.microsoft.com/office/drawing/2014/main" id="{89874614-4D9A-49C4-9BA5-42112C2F290B}"/>
              </a:ext>
            </a:extLst>
          </p:cNvPr>
          <p:cNvSpPr/>
          <p:nvPr/>
        </p:nvSpPr>
        <p:spPr>
          <a:xfrm>
            <a:off x="8105278" y="2289213"/>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46" name="Flowchart: Connector 85">
            <a:extLst>
              <a:ext uri="{FF2B5EF4-FFF2-40B4-BE49-F238E27FC236}">
                <a16:creationId xmlns:a16="http://schemas.microsoft.com/office/drawing/2014/main" id="{B9172A09-20FC-45DB-8133-C8127D09463F}"/>
              </a:ext>
            </a:extLst>
          </p:cNvPr>
          <p:cNvSpPr/>
          <p:nvPr/>
        </p:nvSpPr>
        <p:spPr>
          <a:xfrm>
            <a:off x="8341808" y="2286302"/>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cxnSp>
        <p:nvCxnSpPr>
          <p:cNvPr id="47" name="Straight Connector 46">
            <a:extLst>
              <a:ext uri="{FF2B5EF4-FFF2-40B4-BE49-F238E27FC236}">
                <a16:creationId xmlns:a16="http://schemas.microsoft.com/office/drawing/2014/main" id="{A3200AAA-9A78-41F8-A885-4D82573B6D02}"/>
              </a:ext>
            </a:extLst>
          </p:cNvPr>
          <p:cNvCxnSpPr>
            <a:cxnSpLocks/>
          </p:cNvCxnSpPr>
          <p:nvPr/>
        </p:nvCxnSpPr>
        <p:spPr>
          <a:xfrm>
            <a:off x="3910234" y="2112648"/>
            <a:ext cx="0" cy="571498"/>
          </a:xfrm>
          <a:prstGeom prst="line">
            <a:avLst/>
          </a:prstGeom>
          <a:noFill/>
          <a:ln w="6350" cap="flat" cmpd="sng" algn="ctr">
            <a:solidFill>
              <a:srgbClr val="4472C4"/>
            </a:solidFill>
            <a:prstDash val="solid"/>
            <a:miter lim="800000"/>
          </a:ln>
          <a:effectLst/>
        </p:spPr>
      </p:cxnSp>
      <p:sp>
        <p:nvSpPr>
          <p:cNvPr id="48" name="Flowchart: Connector 80">
            <a:extLst>
              <a:ext uri="{FF2B5EF4-FFF2-40B4-BE49-F238E27FC236}">
                <a16:creationId xmlns:a16="http://schemas.microsoft.com/office/drawing/2014/main" id="{9C687055-3710-40A4-82FA-7F3FBF15BE75}"/>
              </a:ext>
            </a:extLst>
          </p:cNvPr>
          <p:cNvSpPr/>
          <p:nvPr/>
        </p:nvSpPr>
        <p:spPr>
          <a:xfrm>
            <a:off x="3829597" y="2293266"/>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49" name="Flowchart: Connector 80">
            <a:extLst>
              <a:ext uri="{FF2B5EF4-FFF2-40B4-BE49-F238E27FC236}">
                <a16:creationId xmlns:a16="http://schemas.microsoft.com/office/drawing/2014/main" id="{C2BE246A-8067-4EB9-9501-10E2DEC35EA0}"/>
              </a:ext>
            </a:extLst>
          </p:cNvPr>
          <p:cNvSpPr/>
          <p:nvPr/>
        </p:nvSpPr>
        <p:spPr>
          <a:xfrm>
            <a:off x="5459498" y="2298932"/>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51" name="Left Brace 50">
            <a:extLst>
              <a:ext uri="{FF2B5EF4-FFF2-40B4-BE49-F238E27FC236}">
                <a16:creationId xmlns:a16="http://schemas.microsoft.com/office/drawing/2014/main" id="{E77FF904-8254-432E-B9A9-07E5852F90CD}"/>
              </a:ext>
            </a:extLst>
          </p:cNvPr>
          <p:cNvSpPr/>
          <p:nvPr/>
        </p:nvSpPr>
        <p:spPr>
          <a:xfrm rot="16200000">
            <a:off x="4912320" y="-1196147"/>
            <a:ext cx="166582" cy="8694781"/>
          </a:xfrm>
          <a:prstGeom prst="leftBrace">
            <a:avLst>
              <a:gd name="adj1" fmla="val 29579"/>
              <a:gd name="adj2" fmla="val 50000"/>
            </a:avLst>
          </a:prstGeom>
          <a:solidFill>
            <a:srgbClr val="FF921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Left Brace 51">
            <a:extLst>
              <a:ext uri="{FF2B5EF4-FFF2-40B4-BE49-F238E27FC236}">
                <a16:creationId xmlns:a16="http://schemas.microsoft.com/office/drawing/2014/main" id="{D476EE7E-FB63-4169-B548-D57F2E780D0A}"/>
              </a:ext>
            </a:extLst>
          </p:cNvPr>
          <p:cNvSpPr/>
          <p:nvPr/>
        </p:nvSpPr>
        <p:spPr>
          <a:xfrm rot="16200000">
            <a:off x="10321845" y="2135050"/>
            <a:ext cx="166584" cy="2018970"/>
          </a:xfrm>
          <a:prstGeom prst="leftBrace">
            <a:avLst>
              <a:gd name="adj1" fmla="val 29579"/>
              <a:gd name="adj2" fmla="val 50000"/>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CEEBA987-8075-4CC7-8C75-15E33E54DCED}"/>
              </a:ext>
            </a:extLst>
          </p:cNvPr>
          <p:cNvSpPr txBox="1"/>
          <p:nvPr/>
        </p:nvSpPr>
        <p:spPr>
          <a:xfrm>
            <a:off x="4448606" y="3195406"/>
            <a:ext cx="1486123" cy="306467"/>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Patient History</a:t>
            </a:r>
          </a:p>
        </p:txBody>
      </p:sp>
      <p:sp>
        <p:nvSpPr>
          <p:cNvPr id="54" name="TextBox 53">
            <a:extLst>
              <a:ext uri="{FF2B5EF4-FFF2-40B4-BE49-F238E27FC236}">
                <a16:creationId xmlns:a16="http://schemas.microsoft.com/office/drawing/2014/main" id="{6BC8768B-2D85-4D9C-8D7B-BABBAFF64C11}"/>
              </a:ext>
            </a:extLst>
          </p:cNvPr>
          <p:cNvSpPr txBox="1"/>
          <p:nvPr/>
        </p:nvSpPr>
        <p:spPr>
          <a:xfrm>
            <a:off x="9453173" y="3236672"/>
            <a:ext cx="1645708" cy="306467"/>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Prediction Period</a:t>
            </a:r>
          </a:p>
        </p:txBody>
      </p:sp>
      <p:sp>
        <p:nvSpPr>
          <p:cNvPr id="55" name="Flowchart: Connector 74">
            <a:extLst>
              <a:ext uri="{FF2B5EF4-FFF2-40B4-BE49-F238E27FC236}">
                <a16:creationId xmlns:a16="http://schemas.microsoft.com/office/drawing/2014/main" id="{5F654956-7465-4F6D-B13C-876CDA4AE43F}"/>
              </a:ext>
            </a:extLst>
          </p:cNvPr>
          <p:cNvSpPr/>
          <p:nvPr/>
        </p:nvSpPr>
        <p:spPr>
          <a:xfrm>
            <a:off x="10780393" y="2292563"/>
            <a:ext cx="158750" cy="166581"/>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cxnSp>
        <p:nvCxnSpPr>
          <p:cNvPr id="56" name="Straight Connector 55">
            <a:extLst>
              <a:ext uri="{FF2B5EF4-FFF2-40B4-BE49-F238E27FC236}">
                <a16:creationId xmlns:a16="http://schemas.microsoft.com/office/drawing/2014/main" id="{F051F4D6-8D08-493D-B9B9-93187E9DB9BD}"/>
              </a:ext>
            </a:extLst>
          </p:cNvPr>
          <p:cNvCxnSpPr>
            <a:cxnSpLocks/>
          </p:cNvCxnSpPr>
          <p:nvPr/>
        </p:nvCxnSpPr>
        <p:spPr>
          <a:xfrm flipH="1">
            <a:off x="9306525" y="1822404"/>
            <a:ext cx="27146" cy="1112717"/>
          </a:xfrm>
          <a:prstGeom prst="line">
            <a:avLst/>
          </a:prstGeom>
          <a:noFill/>
          <a:ln w="6350" cap="flat" cmpd="sng" algn="ctr">
            <a:solidFill>
              <a:srgbClr val="4472C4"/>
            </a:solidFill>
            <a:prstDash val="solid"/>
            <a:miter lim="800000"/>
          </a:ln>
          <a:effectLst/>
        </p:spPr>
      </p:cxnSp>
      <p:sp>
        <p:nvSpPr>
          <p:cNvPr id="57" name="Flowchart: Connector 80">
            <a:extLst>
              <a:ext uri="{FF2B5EF4-FFF2-40B4-BE49-F238E27FC236}">
                <a16:creationId xmlns:a16="http://schemas.microsoft.com/office/drawing/2014/main" id="{8BF9031A-1360-426E-BAC9-5B135C7700DE}"/>
              </a:ext>
            </a:extLst>
          </p:cNvPr>
          <p:cNvSpPr/>
          <p:nvPr/>
        </p:nvSpPr>
        <p:spPr>
          <a:xfrm>
            <a:off x="9232179" y="2302043"/>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3" name="TextBox 2">
            <a:extLst>
              <a:ext uri="{FF2B5EF4-FFF2-40B4-BE49-F238E27FC236}">
                <a16:creationId xmlns:a16="http://schemas.microsoft.com/office/drawing/2014/main" id="{0F8489D5-E077-437D-BAB5-51E4D9CCC439}"/>
              </a:ext>
            </a:extLst>
          </p:cNvPr>
          <p:cNvSpPr txBox="1"/>
          <p:nvPr/>
        </p:nvSpPr>
        <p:spPr>
          <a:xfrm>
            <a:off x="8751304" y="6092889"/>
            <a:ext cx="887102" cy="307777"/>
          </a:xfrm>
          <a:prstGeom prst="rect">
            <a:avLst/>
          </a:prstGeom>
          <a:noFill/>
        </p:spPr>
        <p:txBody>
          <a:bodyPr wrap="none" rtlCol="0">
            <a:spAutoFit/>
          </a:bodyPr>
          <a:lstStyle/>
          <a:p>
            <a:r>
              <a:rPr lang="en-US" sz="1400" dirty="0">
                <a:latin typeface="+mj-lt"/>
              </a:rPr>
              <a:t>, XGBoost</a:t>
            </a:r>
          </a:p>
        </p:txBody>
      </p:sp>
      <p:pic>
        <p:nvPicPr>
          <p:cNvPr id="4" name="Audio 3">
            <a:hlinkClick r:id="" action="ppaction://media"/>
            <a:extLst>
              <a:ext uri="{FF2B5EF4-FFF2-40B4-BE49-F238E27FC236}">
                <a16:creationId xmlns:a16="http://schemas.microsoft.com/office/drawing/2014/main" id="{3873CA59-E0B2-43F1-A82F-615A2EA45D0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99954194"/>
      </p:ext>
    </p:extLst>
  </p:cSld>
  <p:clrMapOvr>
    <a:masterClrMapping/>
  </p:clrMapOvr>
  <mc:AlternateContent xmlns:mc="http://schemas.openxmlformats.org/markup-compatibility/2006">
    <mc:Choice xmlns:p14="http://schemas.microsoft.com/office/powerpoint/2010/main" Requires="p14">
      <p:transition spd="slow" p14:dur="2000" advTm="25096"/>
    </mc:Choice>
    <mc:Fallback>
      <p:transition spd="slow" advTm="25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CA1A-7C3F-454E-AFAE-DAC45C7D9A01}"/>
              </a:ext>
            </a:extLst>
          </p:cNvPr>
          <p:cNvSpPr>
            <a:spLocks noGrp="1"/>
          </p:cNvSpPr>
          <p:nvPr>
            <p:ph type="title"/>
          </p:nvPr>
        </p:nvSpPr>
        <p:spPr/>
        <p:txBody>
          <a:bodyPr/>
          <a:lstStyle/>
          <a:p>
            <a:r>
              <a:rPr lang="en-US" dirty="0"/>
              <a:t>Model Performance</a:t>
            </a:r>
          </a:p>
        </p:txBody>
      </p:sp>
      <p:pic>
        <p:nvPicPr>
          <p:cNvPr id="4" name="Picture 3">
            <a:extLst>
              <a:ext uri="{FF2B5EF4-FFF2-40B4-BE49-F238E27FC236}">
                <a16:creationId xmlns:a16="http://schemas.microsoft.com/office/drawing/2014/main" id="{F56D06AB-35C3-451E-944F-28171D5C64B8}"/>
              </a:ext>
            </a:extLst>
          </p:cNvPr>
          <p:cNvPicPr>
            <a:picLocks noChangeAspect="1"/>
          </p:cNvPicPr>
          <p:nvPr/>
        </p:nvPicPr>
        <p:blipFill rotWithShape="1">
          <a:blip r:embed="rId5"/>
          <a:srcRect b="5452"/>
          <a:stretch/>
        </p:blipFill>
        <p:spPr>
          <a:xfrm>
            <a:off x="410431" y="1872092"/>
            <a:ext cx="6953250" cy="1720090"/>
          </a:xfrm>
          <a:prstGeom prst="rect">
            <a:avLst/>
          </a:prstGeom>
        </p:spPr>
      </p:pic>
      <p:pic>
        <p:nvPicPr>
          <p:cNvPr id="6" name="Picture 5">
            <a:extLst>
              <a:ext uri="{FF2B5EF4-FFF2-40B4-BE49-F238E27FC236}">
                <a16:creationId xmlns:a16="http://schemas.microsoft.com/office/drawing/2014/main" id="{69372839-3A89-4A82-A652-673337250F38}"/>
              </a:ext>
            </a:extLst>
          </p:cNvPr>
          <p:cNvPicPr>
            <a:picLocks noChangeAspect="1"/>
          </p:cNvPicPr>
          <p:nvPr/>
        </p:nvPicPr>
        <p:blipFill rotWithShape="1">
          <a:blip r:embed="rId6"/>
          <a:srcRect t="-1" b="26888"/>
          <a:stretch/>
        </p:blipFill>
        <p:spPr>
          <a:xfrm>
            <a:off x="581025" y="4413582"/>
            <a:ext cx="5514975" cy="1720090"/>
          </a:xfrm>
          <a:prstGeom prst="rect">
            <a:avLst/>
          </a:prstGeom>
        </p:spPr>
      </p:pic>
      <p:pic>
        <p:nvPicPr>
          <p:cNvPr id="12" name="Audio 11">
            <a:hlinkClick r:id="" action="ppaction://media"/>
            <a:extLst>
              <a:ext uri="{FF2B5EF4-FFF2-40B4-BE49-F238E27FC236}">
                <a16:creationId xmlns:a16="http://schemas.microsoft.com/office/drawing/2014/main" id="{A556F106-D889-4B70-8FFD-F8E06F5D6D8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96801703"/>
      </p:ext>
    </p:extLst>
  </p:cSld>
  <p:clrMapOvr>
    <a:masterClrMapping/>
  </p:clrMapOvr>
  <mc:AlternateContent xmlns:mc="http://schemas.openxmlformats.org/markup-compatibility/2006">
    <mc:Choice xmlns:p14="http://schemas.microsoft.com/office/powerpoint/2010/main" Requires="p14">
      <p:transition spd="slow" p14:dur="2000" advTm="44498"/>
    </mc:Choice>
    <mc:Fallback>
      <p:transition spd="slow" advTm="44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59566-A595-AC45-9888-4B84BD5F1A36}"/>
              </a:ext>
            </a:extLst>
          </p:cNvPr>
          <p:cNvSpPr>
            <a:spLocks noGrp="1"/>
          </p:cNvSpPr>
          <p:nvPr>
            <p:ph type="title"/>
          </p:nvPr>
        </p:nvSpPr>
        <p:spPr/>
        <p:txBody>
          <a:bodyPr/>
          <a:lstStyle/>
          <a:p>
            <a:r>
              <a:rPr lang="en-US">
                <a:latin typeface="Segoe UI Light"/>
                <a:cs typeface="Segoe UI Light"/>
              </a:rPr>
              <a:t>Key Features</a:t>
            </a:r>
          </a:p>
        </p:txBody>
      </p:sp>
      <p:pic>
        <p:nvPicPr>
          <p:cNvPr id="10" name="Picture 9" descr="Table&#10;&#10;Description automatically generated">
            <a:extLst>
              <a:ext uri="{FF2B5EF4-FFF2-40B4-BE49-F238E27FC236}">
                <a16:creationId xmlns:a16="http://schemas.microsoft.com/office/drawing/2014/main" id="{C0B2574E-8C97-8E47-A9F2-0ADAB98D6BD9}"/>
              </a:ext>
            </a:extLst>
          </p:cNvPr>
          <p:cNvPicPr>
            <a:picLocks noChangeAspect="1"/>
          </p:cNvPicPr>
          <p:nvPr/>
        </p:nvPicPr>
        <p:blipFill rotWithShape="1">
          <a:blip r:embed="rId5">
            <a:extLst>
              <a:ext uri="{28A0092B-C50C-407E-A947-70E740481C1C}">
                <a14:useLocalDpi xmlns:a14="http://schemas.microsoft.com/office/drawing/2010/main" val="0"/>
              </a:ext>
            </a:extLst>
          </a:blip>
          <a:srcRect b="1333"/>
          <a:stretch/>
        </p:blipFill>
        <p:spPr>
          <a:xfrm>
            <a:off x="7313374" y="469510"/>
            <a:ext cx="4714922" cy="6168822"/>
          </a:xfrm>
          <a:prstGeom prst="rect">
            <a:avLst/>
          </a:prstGeom>
          <a:ln>
            <a:solidFill>
              <a:schemeClr val="tx1"/>
            </a:solidFill>
          </a:ln>
        </p:spPr>
      </p:pic>
      <p:sp>
        <p:nvSpPr>
          <p:cNvPr id="17" name="TextBox 16">
            <a:extLst>
              <a:ext uri="{FF2B5EF4-FFF2-40B4-BE49-F238E27FC236}">
                <a16:creationId xmlns:a16="http://schemas.microsoft.com/office/drawing/2014/main" id="{F0D28C3E-793E-452E-B608-7F17690ADA42}"/>
              </a:ext>
            </a:extLst>
          </p:cNvPr>
          <p:cNvSpPr txBox="1"/>
          <p:nvPr/>
        </p:nvSpPr>
        <p:spPr>
          <a:xfrm>
            <a:off x="7227277" y="222738"/>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List of Features Analyzed</a:t>
            </a:r>
            <a:endParaRPr lang="en-US">
              <a:cs typeface="Segoe UI"/>
            </a:endParaRPr>
          </a:p>
        </p:txBody>
      </p:sp>
      <p:pic>
        <p:nvPicPr>
          <p:cNvPr id="3" name="Picture 3" descr="Chart, bar chart&#10;&#10;Description automatically generated">
            <a:extLst>
              <a:ext uri="{FF2B5EF4-FFF2-40B4-BE49-F238E27FC236}">
                <a16:creationId xmlns:a16="http://schemas.microsoft.com/office/drawing/2014/main" id="{4661AB41-0E56-4FA3-BD48-E25F9F4BF490}"/>
              </a:ext>
            </a:extLst>
          </p:cNvPr>
          <p:cNvPicPr>
            <a:picLocks noChangeAspect="1"/>
          </p:cNvPicPr>
          <p:nvPr/>
        </p:nvPicPr>
        <p:blipFill>
          <a:blip r:embed="rId6"/>
          <a:stretch>
            <a:fillRect/>
          </a:stretch>
        </p:blipFill>
        <p:spPr>
          <a:xfrm>
            <a:off x="497179" y="1417003"/>
            <a:ext cx="6400800" cy="3524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Audio 5">
            <a:hlinkClick r:id="" action="ppaction://media"/>
            <a:extLst>
              <a:ext uri="{FF2B5EF4-FFF2-40B4-BE49-F238E27FC236}">
                <a16:creationId xmlns:a16="http://schemas.microsoft.com/office/drawing/2014/main" id="{7E197D7E-E3CA-4F4B-9551-C2413B6AB9C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10929245"/>
      </p:ext>
    </p:extLst>
  </p:cSld>
  <p:clrMapOvr>
    <a:masterClrMapping/>
  </p:clrMapOvr>
  <mc:AlternateContent xmlns:mc="http://schemas.openxmlformats.org/markup-compatibility/2006">
    <mc:Choice xmlns:p14="http://schemas.microsoft.com/office/powerpoint/2010/main" Requires="p14">
      <p:transition spd="slow" p14:dur="2000" advTm="11039"/>
    </mc:Choice>
    <mc:Fallback>
      <p:transition spd="slow" advTm="11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BC39-83AB-8843-8F3B-4896C23121C7}"/>
              </a:ext>
            </a:extLst>
          </p:cNvPr>
          <p:cNvSpPr>
            <a:spLocks noGrp="1"/>
          </p:cNvSpPr>
          <p:nvPr>
            <p:ph type="title"/>
          </p:nvPr>
        </p:nvSpPr>
        <p:spPr/>
        <p:txBody>
          <a:bodyPr/>
          <a:lstStyle/>
          <a:p>
            <a:r>
              <a:rPr lang="en-US">
                <a:latin typeface="Segoe UI Light"/>
                <a:cs typeface="Segoe UI Light"/>
              </a:rPr>
              <a:t>Prediction Models are Personalized</a:t>
            </a:r>
            <a:endParaRPr lang="en-US"/>
          </a:p>
        </p:txBody>
      </p:sp>
      <p:pic>
        <p:nvPicPr>
          <p:cNvPr id="20" name="Picture 19" descr="A person holding a baby&#10;&#10;Description automatically generated">
            <a:extLst>
              <a:ext uri="{FF2B5EF4-FFF2-40B4-BE49-F238E27FC236}">
                <a16:creationId xmlns:a16="http://schemas.microsoft.com/office/drawing/2014/main" id="{F6DC45DC-2288-453E-AD40-46BDA267BDE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l="47951" t="13476" r="12711" b="27496"/>
          <a:stretch/>
        </p:blipFill>
        <p:spPr>
          <a:xfrm>
            <a:off x="728409" y="1343768"/>
            <a:ext cx="623446" cy="630772"/>
          </a:xfrm>
          <a:prstGeom prst="ellipse">
            <a:avLst/>
          </a:prstGeom>
          <a:solidFill>
            <a:schemeClr val="bg2"/>
          </a:solidFill>
          <a:ln w="28575">
            <a:solidFill>
              <a:srgbClr val="FF9216"/>
            </a:solidFill>
          </a:ln>
          <a:effectLst>
            <a:outerShdw blurRad="127000" sx="102000" sy="102000" algn="ctr" rotWithShape="0">
              <a:prstClr val="black">
                <a:alpha val="10000"/>
              </a:prstClr>
            </a:outerShdw>
          </a:effectLst>
        </p:spPr>
      </p:pic>
      <p:pic>
        <p:nvPicPr>
          <p:cNvPr id="23" name="Picture 23" descr="A person smiling for the camera&#10;&#10;Description automatically generated">
            <a:extLst>
              <a:ext uri="{FF2B5EF4-FFF2-40B4-BE49-F238E27FC236}">
                <a16:creationId xmlns:a16="http://schemas.microsoft.com/office/drawing/2014/main" id="{18CC463B-D100-4192-BBB7-8860FF2E55AB}"/>
              </a:ext>
            </a:extLst>
          </p:cNvPr>
          <p:cNvPicPr>
            <a:picLocks noChangeAspect="1"/>
          </p:cNvPicPr>
          <p:nvPr/>
        </p:nvPicPr>
        <p:blipFill>
          <a:blip r:embed="rId4"/>
          <a:stretch>
            <a:fillRect/>
          </a:stretch>
        </p:blipFill>
        <p:spPr>
          <a:xfrm>
            <a:off x="5968146" y="1296133"/>
            <a:ext cx="717306" cy="734158"/>
          </a:xfrm>
          <a:prstGeom prst="rect">
            <a:avLst/>
          </a:prstGeom>
        </p:spPr>
      </p:pic>
      <p:sp>
        <p:nvSpPr>
          <p:cNvPr id="24" name="TextBox 23">
            <a:extLst>
              <a:ext uri="{FF2B5EF4-FFF2-40B4-BE49-F238E27FC236}">
                <a16:creationId xmlns:a16="http://schemas.microsoft.com/office/drawing/2014/main" id="{F3D82B9C-4307-418E-A5DF-2F6C3D68B466}"/>
              </a:ext>
            </a:extLst>
          </p:cNvPr>
          <p:cNvSpPr txBox="1"/>
          <p:nvPr/>
        </p:nvSpPr>
        <p:spPr>
          <a:xfrm>
            <a:off x="1606061" y="147710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Risk Score = 75</a:t>
            </a:r>
          </a:p>
        </p:txBody>
      </p:sp>
      <p:sp>
        <p:nvSpPr>
          <p:cNvPr id="26" name="TextBox 25">
            <a:extLst>
              <a:ext uri="{FF2B5EF4-FFF2-40B4-BE49-F238E27FC236}">
                <a16:creationId xmlns:a16="http://schemas.microsoft.com/office/drawing/2014/main" id="{0CBDEA26-5DC8-4D93-98AC-7BEDF199F13E}"/>
              </a:ext>
            </a:extLst>
          </p:cNvPr>
          <p:cNvSpPr txBox="1"/>
          <p:nvPr/>
        </p:nvSpPr>
        <p:spPr>
          <a:xfrm>
            <a:off x="7139352" y="14771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Risk Score = 55</a:t>
            </a:r>
          </a:p>
        </p:txBody>
      </p:sp>
      <p:pic>
        <p:nvPicPr>
          <p:cNvPr id="39" name="Picture 38" descr="Chart, bar chart&#10;&#10;Description automatically generated">
            <a:extLst>
              <a:ext uri="{FF2B5EF4-FFF2-40B4-BE49-F238E27FC236}">
                <a16:creationId xmlns:a16="http://schemas.microsoft.com/office/drawing/2014/main" id="{197A6989-6719-B04D-90A3-7DD2672788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353" y="2920594"/>
            <a:ext cx="4572000" cy="2460299"/>
          </a:xfrm>
          <a:prstGeom prst="rect">
            <a:avLst/>
          </a:prstGeom>
        </p:spPr>
      </p:pic>
      <p:pic>
        <p:nvPicPr>
          <p:cNvPr id="41" name="Picture 40" descr="Chart, bar chart&#10;&#10;Description automatically generated">
            <a:extLst>
              <a:ext uri="{FF2B5EF4-FFF2-40B4-BE49-F238E27FC236}">
                <a16:creationId xmlns:a16="http://schemas.microsoft.com/office/drawing/2014/main" id="{A29DD0E9-8BF5-6B48-A4AC-B8DF60D353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2716" y="2886453"/>
            <a:ext cx="4575431" cy="2496312"/>
          </a:xfrm>
          <a:prstGeom prst="rect">
            <a:avLst/>
          </a:prstGeom>
        </p:spPr>
      </p:pic>
    </p:spTree>
    <p:extLst>
      <p:ext uri="{BB962C8B-B14F-4D97-AF65-F5344CB8AC3E}">
        <p14:creationId xmlns:p14="http://schemas.microsoft.com/office/powerpoint/2010/main" val="291006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B3C1E5-6BF2-B747-9D1F-63B527510703}"/>
              </a:ext>
            </a:extLst>
          </p:cNvPr>
          <p:cNvSpPr/>
          <p:nvPr/>
        </p:nvSpPr>
        <p:spPr>
          <a:xfrm>
            <a:off x="829280" y="3833112"/>
            <a:ext cx="2900239" cy="1323439"/>
          </a:xfrm>
          <a:prstGeom prst="rect">
            <a:avLst/>
          </a:prstGeom>
        </p:spPr>
        <p:txBody>
          <a:bodyPr wrap="square" lIns="91440" tIns="45720" rIns="91440" bIns="45720" anchor="t">
            <a:spAutoFit/>
          </a:bodyPr>
          <a:lstStyle/>
          <a:p>
            <a:r>
              <a:rPr lang="en-US" sz="2000">
                <a:solidFill>
                  <a:schemeClr val="bg2"/>
                </a:solidFill>
                <a:latin typeface="Calibri Light"/>
                <a:cs typeface="Calibri Light"/>
              </a:rPr>
              <a:t>Automatically and reliably determine a patient’s evolving risk for developing a HAPI</a:t>
            </a:r>
          </a:p>
        </p:txBody>
      </p:sp>
      <p:cxnSp>
        <p:nvCxnSpPr>
          <p:cNvPr id="5" name="Straight Connector 4">
            <a:extLst>
              <a:ext uri="{FF2B5EF4-FFF2-40B4-BE49-F238E27FC236}">
                <a16:creationId xmlns:a16="http://schemas.microsoft.com/office/drawing/2014/main" id="{AD59F59F-FA85-1946-8C47-7035279B02F9}"/>
              </a:ext>
            </a:extLst>
          </p:cNvPr>
          <p:cNvCxnSpPr>
            <a:cxnSpLocks/>
          </p:cNvCxnSpPr>
          <p:nvPr/>
        </p:nvCxnSpPr>
        <p:spPr>
          <a:xfrm>
            <a:off x="2210782" y="2401445"/>
            <a:ext cx="2508806" cy="0"/>
          </a:xfrm>
          <a:prstGeom prst="line">
            <a:avLst/>
          </a:prstGeom>
          <a:ln w="22225">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ED9D577-74C0-A54C-977E-0799CFB03BFE}"/>
              </a:ext>
            </a:extLst>
          </p:cNvPr>
          <p:cNvSpPr/>
          <p:nvPr/>
        </p:nvSpPr>
        <p:spPr>
          <a:xfrm>
            <a:off x="969577" y="1910786"/>
            <a:ext cx="947888" cy="947888"/>
          </a:xfrm>
          <a:prstGeom prst="ellipse">
            <a:avLst/>
          </a:prstGeom>
          <a:noFill/>
          <a:ln>
            <a:gradFill>
              <a:gsLst>
                <a:gs pos="0">
                  <a:srgbClr val="8974EB"/>
                </a:gs>
                <a:gs pos="100000">
                  <a:srgbClr val="DD46A0"/>
                </a:gs>
              </a:gsLst>
              <a:lin ang="5400000" scaled="1"/>
            </a:grad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BD5CD1B-C6C9-9C43-8A43-303DF7F0EB6F}"/>
              </a:ext>
            </a:extLst>
          </p:cNvPr>
          <p:cNvPicPr>
            <a:picLocks noChangeAspect="1"/>
          </p:cNvPicPr>
          <p:nvPr/>
        </p:nvPicPr>
        <p:blipFill>
          <a:blip r:embed="rId3">
            <a:lum bright="10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86" y="2049795"/>
            <a:ext cx="669868" cy="669868"/>
          </a:xfrm>
          <a:prstGeom prst="rect">
            <a:avLst/>
          </a:prstGeom>
        </p:spPr>
      </p:pic>
      <p:sp>
        <p:nvSpPr>
          <p:cNvPr id="10" name="Oval 9">
            <a:extLst>
              <a:ext uri="{FF2B5EF4-FFF2-40B4-BE49-F238E27FC236}">
                <a16:creationId xmlns:a16="http://schemas.microsoft.com/office/drawing/2014/main" id="{1FAEA342-F48B-414B-B111-5BA5639F7578}"/>
              </a:ext>
            </a:extLst>
          </p:cNvPr>
          <p:cNvSpPr/>
          <p:nvPr/>
        </p:nvSpPr>
        <p:spPr>
          <a:xfrm>
            <a:off x="5110391" y="1925163"/>
            <a:ext cx="947888" cy="947888"/>
          </a:xfrm>
          <a:prstGeom prst="ellipse">
            <a:avLst/>
          </a:prstGeom>
          <a:noFill/>
          <a:ln>
            <a:gradFill>
              <a:gsLst>
                <a:gs pos="0">
                  <a:srgbClr val="8974EB"/>
                </a:gs>
                <a:gs pos="100000">
                  <a:srgbClr val="DD46A0"/>
                </a:gs>
              </a:gsLst>
              <a:lin ang="5400000" scaled="1"/>
            </a:grad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F23F69B8-8401-1645-924D-C540F94E3CDE}"/>
              </a:ext>
            </a:extLst>
          </p:cNvPr>
          <p:cNvPicPr>
            <a:picLocks noChangeAspect="1"/>
          </p:cNvPicPr>
          <p:nvPr/>
        </p:nvPicPr>
        <p:blipFill>
          <a:blip r:embed="rId5">
            <a:lum bright="10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20275" y="2064172"/>
            <a:ext cx="536198" cy="667512"/>
          </a:xfrm>
          <a:prstGeom prst="rect">
            <a:avLst/>
          </a:prstGeom>
        </p:spPr>
      </p:pic>
      <p:sp>
        <p:nvSpPr>
          <p:cNvPr id="13" name="Oval 12">
            <a:extLst>
              <a:ext uri="{FF2B5EF4-FFF2-40B4-BE49-F238E27FC236}">
                <a16:creationId xmlns:a16="http://schemas.microsoft.com/office/drawing/2014/main" id="{2E9B4F4F-D54E-9A48-A8E9-A6F24D72C5C1}"/>
              </a:ext>
            </a:extLst>
          </p:cNvPr>
          <p:cNvSpPr/>
          <p:nvPr/>
        </p:nvSpPr>
        <p:spPr>
          <a:xfrm>
            <a:off x="8942917" y="1910786"/>
            <a:ext cx="947888" cy="947888"/>
          </a:xfrm>
          <a:prstGeom prst="ellipse">
            <a:avLst/>
          </a:prstGeom>
          <a:noFill/>
          <a:ln>
            <a:gradFill>
              <a:gsLst>
                <a:gs pos="0">
                  <a:srgbClr val="8974EB"/>
                </a:gs>
                <a:gs pos="100000">
                  <a:srgbClr val="DD46A0"/>
                </a:gs>
              </a:gsLst>
              <a:lin ang="5400000" scaled="1"/>
            </a:grad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57D08BBC-DD1C-6744-97CC-F422B2A20B4E}"/>
              </a:ext>
            </a:extLst>
          </p:cNvPr>
          <p:cNvPicPr>
            <a:picLocks noChangeAspect="1"/>
          </p:cNvPicPr>
          <p:nvPr/>
        </p:nvPicPr>
        <p:blipFill>
          <a:blip r:embed="rId7">
            <a:lum bright="10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77542" y="2049795"/>
            <a:ext cx="678637" cy="667512"/>
          </a:xfrm>
          <a:prstGeom prst="rect">
            <a:avLst/>
          </a:prstGeom>
        </p:spPr>
      </p:pic>
      <p:sp>
        <p:nvSpPr>
          <p:cNvPr id="15" name="Rectangle 14">
            <a:extLst>
              <a:ext uri="{FF2B5EF4-FFF2-40B4-BE49-F238E27FC236}">
                <a16:creationId xmlns:a16="http://schemas.microsoft.com/office/drawing/2014/main" id="{5CA39F90-8D98-954B-9920-907899CD3299}"/>
              </a:ext>
            </a:extLst>
          </p:cNvPr>
          <p:cNvSpPr/>
          <p:nvPr/>
        </p:nvSpPr>
        <p:spPr>
          <a:xfrm>
            <a:off x="4765549" y="3833112"/>
            <a:ext cx="3383200" cy="1323439"/>
          </a:xfrm>
          <a:prstGeom prst="rect">
            <a:avLst/>
          </a:prstGeom>
        </p:spPr>
        <p:txBody>
          <a:bodyPr wrap="square" lIns="91440" tIns="45720" rIns="91440" bIns="45720" anchor="t">
            <a:spAutoFit/>
          </a:bodyPr>
          <a:lstStyle/>
          <a:p>
            <a:r>
              <a:rPr lang="en-US" sz="2000">
                <a:solidFill>
                  <a:schemeClr val="bg2"/>
                </a:solidFill>
                <a:latin typeface="Calibri Light"/>
                <a:cs typeface="Calibri Light"/>
              </a:rPr>
              <a:t>Implement personalized, evidence-based prevention plans based on a patient's evolving risk</a:t>
            </a:r>
          </a:p>
        </p:txBody>
      </p:sp>
      <p:sp>
        <p:nvSpPr>
          <p:cNvPr id="16" name="Rectangle 15">
            <a:extLst>
              <a:ext uri="{FF2B5EF4-FFF2-40B4-BE49-F238E27FC236}">
                <a16:creationId xmlns:a16="http://schemas.microsoft.com/office/drawing/2014/main" id="{E3A8F6E4-BF05-7642-9014-7E3F772833D6}"/>
              </a:ext>
            </a:extLst>
          </p:cNvPr>
          <p:cNvSpPr/>
          <p:nvPr/>
        </p:nvSpPr>
        <p:spPr>
          <a:xfrm>
            <a:off x="8793289" y="3833112"/>
            <a:ext cx="3104723" cy="1015663"/>
          </a:xfrm>
          <a:prstGeom prst="rect">
            <a:avLst/>
          </a:prstGeom>
        </p:spPr>
        <p:txBody>
          <a:bodyPr wrap="square" lIns="91440" tIns="45720" rIns="91440" bIns="45720" anchor="t">
            <a:spAutoFit/>
          </a:bodyPr>
          <a:lstStyle/>
          <a:p>
            <a:r>
              <a:rPr lang="en-US" sz="2000">
                <a:solidFill>
                  <a:schemeClr val="bg2"/>
                </a:solidFill>
                <a:latin typeface="Calibri Light"/>
                <a:cs typeface="Calibri Light"/>
              </a:rPr>
              <a:t>Use data to optimize resources and streamline workflows</a:t>
            </a:r>
          </a:p>
        </p:txBody>
      </p:sp>
      <p:cxnSp>
        <p:nvCxnSpPr>
          <p:cNvPr id="17" name="Straight Connector 16">
            <a:extLst>
              <a:ext uri="{FF2B5EF4-FFF2-40B4-BE49-F238E27FC236}">
                <a16:creationId xmlns:a16="http://schemas.microsoft.com/office/drawing/2014/main" id="{86592D80-861A-9542-8DAB-C40494BB5FE5}"/>
              </a:ext>
            </a:extLst>
          </p:cNvPr>
          <p:cNvCxnSpPr>
            <a:cxnSpLocks/>
          </p:cNvCxnSpPr>
          <p:nvPr/>
        </p:nvCxnSpPr>
        <p:spPr>
          <a:xfrm>
            <a:off x="6380017" y="2401445"/>
            <a:ext cx="2260130" cy="0"/>
          </a:xfrm>
          <a:prstGeom prst="line">
            <a:avLst/>
          </a:prstGeom>
          <a:ln w="22225">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9E2E1F5B-56E6-E147-9900-B08B718B5074}"/>
              </a:ext>
            </a:extLst>
          </p:cNvPr>
          <p:cNvSpPr txBox="1">
            <a:spLocks/>
          </p:cNvSpPr>
          <p:nvPr/>
        </p:nvSpPr>
        <p:spPr>
          <a:xfrm>
            <a:off x="281371" y="372729"/>
            <a:ext cx="11781182" cy="13388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0" i="0" kern="1200">
                <a:solidFill>
                  <a:schemeClr val="bg1"/>
                </a:solidFill>
                <a:latin typeface="Segoe UI Light" panose="020B0502040204020203" pitchFamily="34" charset="0"/>
                <a:ea typeface="+mj-ea"/>
                <a:cs typeface="Segoe UI Light" panose="020B0502040204020203" pitchFamily="34" charset="0"/>
              </a:defRPr>
            </a:lvl1pPr>
          </a:lstStyle>
          <a:p>
            <a:r>
              <a:rPr lang="en-US" dirty="0">
                <a:latin typeface="Segoe UI Light"/>
                <a:cs typeface="Segoe UI Light"/>
              </a:rPr>
              <a:t>Next Steps: HAPI Prevention in the real world</a:t>
            </a:r>
            <a:endParaRPr lang="en-US" dirty="0"/>
          </a:p>
        </p:txBody>
      </p:sp>
      <p:sp>
        <p:nvSpPr>
          <p:cNvPr id="25" name="Rounded Rectangle 24">
            <a:extLst>
              <a:ext uri="{FF2B5EF4-FFF2-40B4-BE49-F238E27FC236}">
                <a16:creationId xmlns:a16="http://schemas.microsoft.com/office/drawing/2014/main" id="{93FA8971-0E2C-FF4E-97AB-038480F1D9C5}"/>
              </a:ext>
            </a:extLst>
          </p:cNvPr>
          <p:cNvSpPr/>
          <p:nvPr/>
        </p:nvSpPr>
        <p:spPr>
          <a:xfrm>
            <a:off x="829280" y="3143638"/>
            <a:ext cx="2040918" cy="59503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200" b="1">
                <a:solidFill>
                  <a:srgbClr val="FFFFFF"/>
                </a:solidFill>
                <a:latin typeface="Segoe UI Semibold" panose="020B0502040204020203" pitchFamily="34" charset="0"/>
                <a:cs typeface="Segoe UI Semibold" panose="020B0502040204020203" pitchFamily="34" charset="0"/>
              </a:rPr>
              <a:t>Assess</a:t>
            </a:r>
            <a:endParaRPr lang="en-US" sz="1100">
              <a:solidFill>
                <a:schemeClr val="bg2"/>
              </a:solidFill>
              <a:latin typeface="Segoe UI" panose="020B0502040204020203" pitchFamily="34" charset="0"/>
              <a:cs typeface="Segoe UI" panose="020B0502040204020203" pitchFamily="34" charset="0"/>
            </a:endParaRPr>
          </a:p>
        </p:txBody>
      </p:sp>
      <p:sp>
        <p:nvSpPr>
          <p:cNvPr id="20" name="Rounded Rectangle 19">
            <a:extLst>
              <a:ext uri="{FF2B5EF4-FFF2-40B4-BE49-F238E27FC236}">
                <a16:creationId xmlns:a16="http://schemas.microsoft.com/office/drawing/2014/main" id="{A910FC30-93F2-D447-8758-4976EF66B8D9}"/>
              </a:ext>
            </a:extLst>
          </p:cNvPr>
          <p:cNvSpPr/>
          <p:nvPr/>
        </p:nvSpPr>
        <p:spPr>
          <a:xfrm>
            <a:off x="4765550" y="3143638"/>
            <a:ext cx="1920893" cy="59503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200" b="1">
                <a:solidFill>
                  <a:srgbClr val="FFFFFF"/>
                </a:solidFill>
                <a:latin typeface="Segoe UI Semibold" panose="020B0502040204020203" pitchFamily="34" charset="0"/>
                <a:cs typeface="Segoe UI Semibold" panose="020B0502040204020203" pitchFamily="34" charset="0"/>
              </a:rPr>
              <a:t>Plan</a:t>
            </a:r>
            <a:endParaRPr lang="en-US" sz="1100">
              <a:solidFill>
                <a:schemeClr val="bg2"/>
              </a:solidFill>
              <a:latin typeface="Segoe UI" panose="020B0502040204020203" pitchFamily="34" charset="0"/>
              <a:cs typeface="Segoe UI" panose="020B0502040204020203" pitchFamily="34" charset="0"/>
            </a:endParaRPr>
          </a:p>
        </p:txBody>
      </p:sp>
      <p:sp>
        <p:nvSpPr>
          <p:cNvPr id="21" name="Rounded Rectangle 20">
            <a:extLst>
              <a:ext uri="{FF2B5EF4-FFF2-40B4-BE49-F238E27FC236}">
                <a16:creationId xmlns:a16="http://schemas.microsoft.com/office/drawing/2014/main" id="{7FFCC2D5-37C3-5541-9667-1F16FC03F347}"/>
              </a:ext>
            </a:extLst>
          </p:cNvPr>
          <p:cNvSpPr/>
          <p:nvPr/>
        </p:nvSpPr>
        <p:spPr>
          <a:xfrm>
            <a:off x="8793288" y="3143638"/>
            <a:ext cx="2103311" cy="59503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200" b="1">
                <a:solidFill>
                  <a:srgbClr val="FFFFFF"/>
                </a:solidFill>
                <a:latin typeface="Segoe UI Semibold" panose="020B0502040204020203" pitchFamily="34" charset="0"/>
                <a:cs typeface="Segoe UI Semibold" panose="020B0502040204020203" pitchFamily="34" charset="0"/>
              </a:rPr>
              <a:t>Optimize</a:t>
            </a:r>
            <a:endParaRPr lang="en-US" sz="1100">
              <a:solidFill>
                <a:schemeClr val="bg2"/>
              </a:solidFill>
              <a:latin typeface="Segoe UI" panose="020B0502040204020203" pitchFamily="34" charset="0"/>
              <a:cs typeface="Segoe UI" panose="020B0502040204020203" pitchFamily="34" charset="0"/>
            </a:endParaRPr>
          </a:p>
        </p:txBody>
      </p:sp>
      <p:pic>
        <p:nvPicPr>
          <p:cNvPr id="2" name="Picture 3" descr="Shape&#10;&#10;Description automatically generated">
            <a:extLst>
              <a:ext uri="{FF2B5EF4-FFF2-40B4-BE49-F238E27FC236}">
                <a16:creationId xmlns:a16="http://schemas.microsoft.com/office/drawing/2014/main" id="{2C09FB06-9259-479E-8565-9783E0134983}"/>
              </a:ext>
            </a:extLst>
          </p:cNvPr>
          <p:cNvPicPr>
            <a:picLocks noChangeAspect="1"/>
          </p:cNvPicPr>
          <p:nvPr/>
        </p:nvPicPr>
        <p:blipFill>
          <a:blip r:embed="rId9"/>
          <a:stretch>
            <a:fillRect/>
          </a:stretch>
        </p:blipFill>
        <p:spPr>
          <a:xfrm>
            <a:off x="24649" y="5103299"/>
            <a:ext cx="12168716" cy="1754716"/>
          </a:xfrm>
          <a:prstGeom prst="rect">
            <a:avLst/>
          </a:prstGeom>
        </p:spPr>
      </p:pic>
    </p:spTree>
    <p:extLst>
      <p:ext uri="{BB962C8B-B14F-4D97-AF65-F5344CB8AC3E}">
        <p14:creationId xmlns:p14="http://schemas.microsoft.com/office/powerpoint/2010/main" val="1077528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person, indoor, room, scene&#10;&#10;Description automatically generated">
            <a:extLst>
              <a:ext uri="{FF2B5EF4-FFF2-40B4-BE49-F238E27FC236}">
                <a16:creationId xmlns:a16="http://schemas.microsoft.com/office/drawing/2014/main" id="{31227E70-FF04-0843-974C-C37EB3D8F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791" y="86978"/>
            <a:ext cx="10160209" cy="6771022"/>
          </a:xfrm>
          <a:prstGeom prst="rect">
            <a:avLst/>
          </a:prstGeom>
        </p:spPr>
      </p:pic>
      <p:sp>
        <p:nvSpPr>
          <p:cNvPr id="13" name="Rectangle 12">
            <a:extLst>
              <a:ext uri="{FF2B5EF4-FFF2-40B4-BE49-F238E27FC236}">
                <a16:creationId xmlns:a16="http://schemas.microsoft.com/office/drawing/2014/main" id="{5C6EAEA6-6016-E14A-A8B7-D3163C7FB8EE}"/>
              </a:ext>
            </a:extLst>
          </p:cNvPr>
          <p:cNvSpPr/>
          <p:nvPr/>
        </p:nvSpPr>
        <p:spPr>
          <a:xfrm>
            <a:off x="0" y="96077"/>
            <a:ext cx="4064000" cy="6761923"/>
          </a:xfrm>
          <a:prstGeom prst="rect">
            <a:avLst/>
          </a:prstGeom>
          <a:solidFill>
            <a:schemeClr val="bg2"/>
          </a:solidFill>
          <a:ln>
            <a:noFill/>
          </a:ln>
          <a:effectLst>
            <a:outerShdw blurRad="4191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53171303-9494-104A-8798-2AF2117F383A}"/>
              </a:ext>
            </a:extLst>
          </p:cNvPr>
          <p:cNvSpPr txBox="1">
            <a:spLocks/>
          </p:cNvSpPr>
          <p:nvPr/>
        </p:nvSpPr>
        <p:spPr>
          <a:xfrm>
            <a:off x="408167" y="2034913"/>
            <a:ext cx="3300233" cy="4389227"/>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3200" b="1" i="0" kern="1200">
                <a:solidFill>
                  <a:schemeClr val="bg1"/>
                </a:solidFill>
                <a:latin typeface="Museo Sans 900" charset="0"/>
                <a:ea typeface="Museo Sans 900" charset="0"/>
                <a:cs typeface="Museo Sans 900" charset="0"/>
              </a:defRPr>
            </a:lvl1pPr>
          </a:lstStyle>
          <a:p>
            <a:pPr>
              <a:lnSpc>
                <a:spcPct val="100000"/>
              </a:lnSpc>
              <a:spcAft>
                <a:spcPts val="1800"/>
              </a:spcAft>
              <a:defRPr/>
            </a:pPr>
            <a:r>
              <a:rPr lang="en-US" sz="2800" kern="0" dirty="0">
                <a:solidFill>
                  <a:srgbClr val="172043"/>
                </a:solidFill>
                <a:latin typeface="Segoe UI" panose="020B0502040204020203" pitchFamily="34" charset="0"/>
                <a:ea typeface="+mn-ea"/>
                <a:cs typeface="Segoe UI" panose="020B0502040204020203" pitchFamily="34" charset="0"/>
              </a:rPr>
              <a:t>HAPI Prevention</a:t>
            </a:r>
          </a:p>
          <a:p>
            <a:pPr>
              <a:lnSpc>
                <a:spcPct val="120000"/>
              </a:lnSpc>
              <a:spcAft>
                <a:spcPts val="1800"/>
              </a:spcAft>
              <a:defRPr/>
            </a:pPr>
            <a:r>
              <a:rPr lang="en-US" sz="1600" b="0" dirty="0">
                <a:solidFill>
                  <a:schemeClr val="tx2"/>
                </a:solidFill>
                <a:latin typeface="+mn-lt"/>
                <a:ea typeface="+mn-ea"/>
                <a:cs typeface="+mn-cs"/>
              </a:rPr>
              <a:t>Ellen just came out of surgery. Due to her underlying risk factors, she is determined to be at </a:t>
            </a:r>
            <a:r>
              <a:rPr lang="en-US" sz="1600" b="0" dirty="0">
                <a:solidFill>
                  <a:srgbClr val="FF0000"/>
                </a:solidFill>
                <a:latin typeface="+mn-lt"/>
                <a:ea typeface="+mn-ea"/>
                <a:cs typeface="+mn-cs"/>
              </a:rPr>
              <a:t>high risk</a:t>
            </a:r>
            <a:r>
              <a:rPr lang="en-US" sz="1600" b="0" dirty="0">
                <a:solidFill>
                  <a:schemeClr val="tx2"/>
                </a:solidFill>
                <a:latin typeface="+mn-lt"/>
                <a:ea typeface="+mn-ea"/>
                <a:cs typeface="+mn-cs"/>
              </a:rPr>
              <a:t> for a pressure injury.</a:t>
            </a:r>
            <a:endParaRPr lang="en-US" sz="1600" b="0" dirty="0">
              <a:solidFill>
                <a:schemeClr val="tx2"/>
              </a:solidFill>
              <a:latin typeface="+mn-lt"/>
              <a:ea typeface="+mn-ea"/>
              <a:cs typeface="Segoe UI"/>
            </a:endParaRPr>
          </a:p>
          <a:p>
            <a:pPr>
              <a:lnSpc>
                <a:spcPct val="120000"/>
              </a:lnSpc>
              <a:spcAft>
                <a:spcPts val="1800"/>
              </a:spcAft>
              <a:defRPr/>
            </a:pPr>
            <a:r>
              <a:rPr lang="en-US" sz="1600" b="0" dirty="0">
                <a:solidFill>
                  <a:schemeClr val="tx2"/>
                </a:solidFill>
                <a:latin typeface="+mn-lt"/>
                <a:ea typeface="+mn-ea"/>
                <a:cs typeface="+mn-cs"/>
              </a:rPr>
              <a:t>The S+N risk prediction algorithm identified risk factors that would have been missed by traditional assessments.</a:t>
            </a:r>
            <a:endParaRPr lang="en-US" sz="1600" b="0" dirty="0">
              <a:solidFill>
                <a:schemeClr val="tx2"/>
              </a:solidFill>
              <a:latin typeface="+mn-lt"/>
              <a:ea typeface="+mn-ea"/>
              <a:cs typeface="Segoe UI"/>
            </a:endParaRPr>
          </a:p>
        </p:txBody>
      </p:sp>
      <p:sp>
        <p:nvSpPr>
          <p:cNvPr id="8" name="Content Placeholder 2">
            <a:extLst>
              <a:ext uri="{FF2B5EF4-FFF2-40B4-BE49-F238E27FC236}">
                <a16:creationId xmlns:a16="http://schemas.microsoft.com/office/drawing/2014/main" id="{5FBF5079-3623-FE45-A27E-CA49675EE0A3}"/>
              </a:ext>
            </a:extLst>
          </p:cNvPr>
          <p:cNvSpPr txBox="1">
            <a:spLocks/>
          </p:cNvSpPr>
          <p:nvPr/>
        </p:nvSpPr>
        <p:spPr>
          <a:xfrm>
            <a:off x="408168" y="433860"/>
            <a:ext cx="3655832" cy="280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b="1"/>
              <a:t>ASSESS</a:t>
            </a:r>
            <a:r>
              <a:rPr lang="en-US" sz="1200" b="1">
                <a:solidFill>
                  <a:schemeClr val="bg1">
                    <a:lumMod val="75000"/>
                  </a:schemeClr>
                </a:solidFill>
              </a:rPr>
              <a:t>       </a:t>
            </a:r>
            <a:r>
              <a:rPr lang="en-US" sz="1200" b="1">
                <a:solidFill>
                  <a:schemeClr val="bg2">
                    <a:lumMod val="65000"/>
                  </a:schemeClr>
                </a:solidFill>
              </a:rPr>
              <a:t>PLAN      OPTIMIZE</a:t>
            </a:r>
          </a:p>
        </p:txBody>
      </p:sp>
      <p:sp>
        <p:nvSpPr>
          <p:cNvPr id="18" name="Title 1">
            <a:extLst>
              <a:ext uri="{FF2B5EF4-FFF2-40B4-BE49-F238E27FC236}">
                <a16:creationId xmlns:a16="http://schemas.microsoft.com/office/drawing/2014/main" id="{4491271C-EBBE-DF48-A976-2617AFF725D3}"/>
              </a:ext>
            </a:extLst>
          </p:cNvPr>
          <p:cNvSpPr txBox="1">
            <a:spLocks/>
          </p:cNvSpPr>
          <p:nvPr/>
        </p:nvSpPr>
        <p:spPr>
          <a:xfrm>
            <a:off x="1433581" y="1234386"/>
            <a:ext cx="1944999" cy="280515"/>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3200" b="1" i="0" kern="1200">
                <a:solidFill>
                  <a:schemeClr val="bg1"/>
                </a:solidFill>
                <a:latin typeface="Museo Sans 900" charset="0"/>
                <a:ea typeface="Museo Sans 900" charset="0"/>
                <a:cs typeface="Museo Sans 900" charset="0"/>
              </a:defRPr>
            </a:lvl1pPr>
          </a:lstStyle>
          <a:p>
            <a:pPr>
              <a:lnSpc>
                <a:spcPct val="100000"/>
              </a:lnSpc>
              <a:spcAft>
                <a:spcPts val="300"/>
              </a:spcAft>
              <a:defRPr/>
            </a:pPr>
            <a:r>
              <a:rPr lang="en-US" sz="1200" b="0">
                <a:solidFill>
                  <a:schemeClr val="tx1"/>
                </a:solidFill>
                <a:latin typeface="Segoe UI" panose="020B0502040204020203" pitchFamily="34" charset="0"/>
                <a:cs typeface="Segoe UI" panose="020B0502040204020203" pitchFamily="34" charset="0"/>
              </a:rPr>
              <a:t>Ellen, </a:t>
            </a:r>
            <a:r>
              <a:rPr lang="en-US" sz="1200" b="0">
                <a:solidFill>
                  <a:schemeClr val="accent1"/>
                </a:solidFill>
                <a:latin typeface="Segoe UI" panose="020B0502040204020203" pitchFamily="34" charset="0"/>
                <a:cs typeface="Segoe UI" panose="020B0502040204020203" pitchFamily="34" charset="0"/>
              </a:rPr>
              <a:t>Patient</a:t>
            </a:r>
          </a:p>
        </p:txBody>
      </p:sp>
      <p:pic>
        <p:nvPicPr>
          <p:cNvPr id="26" name="Picture 25" descr="A person holding a baby&#10;&#10;Description automatically generated">
            <a:extLst>
              <a:ext uri="{FF2B5EF4-FFF2-40B4-BE49-F238E27FC236}">
                <a16:creationId xmlns:a16="http://schemas.microsoft.com/office/drawing/2014/main" id="{9C5679CC-4A85-4840-9846-20F0929301C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48339" t="15510" r="16969" b="32433"/>
          <a:stretch/>
        </p:blipFill>
        <p:spPr>
          <a:xfrm>
            <a:off x="526917" y="968487"/>
            <a:ext cx="812313" cy="812313"/>
          </a:xfrm>
          <a:prstGeom prst="ellipse">
            <a:avLst/>
          </a:prstGeom>
          <a:solidFill>
            <a:schemeClr val="bg2"/>
          </a:solidFill>
          <a:ln>
            <a:solidFill>
              <a:schemeClr val="accent1"/>
            </a:solidFill>
          </a:ln>
          <a:effectLst>
            <a:outerShdw blurRad="127000" sx="102000" sy="102000" algn="ctr" rotWithShape="0">
              <a:prstClr val="black">
                <a:alpha val="10000"/>
              </a:prstClr>
            </a:outerShdw>
          </a:effectLst>
        </p:spPr>
      </p:pic>
      <p:pic>
        <p:nvPicPr>
          <p:cNvPr id="5" name="Picture 4">
            <a:extLst>
              <a:ext uri="{FF2B5EF4-FFF2-40B4-BE49-F238E27FC236}">
                <a16:creationId xmlns:a16="http://schemas.microsoft.com/office/drawing/2014/main" id="{E5CA1F26-C1D0-3143-A105-41148D037846}"/>
              </a:ext>
            </a:extLst>
          </p:cNvPr>
          <p:cNvPicPr>
            <a:picLocks noChangeAspect="1"/>
          </p:cNvPicPr>
          <p:nvPr/>
        </p:nvPicPr>
        <p:blipFill rotWithShape="1">
          <a:blip r:embed="rId6">
            <a:extLst>
              <a:ext uri="{28A0092B-C50C-407E-A947-70E740481C1C}">
                <a14:useLocalDpi xmlns:a14="http://schemas.microsoft.com/office/drawing/2010/main" val="0"/>
              </a:ext>
            </a:extLst>
          </a:blip>
          <a:srcRect b="1743"/>
          <a:stretch/>
        </p:blipFill>
        <p:spPr>
          <a:xfrm>
            <a:off x="7273669" y="1442655"/>
            <a:ext cx="4510164" cy="5415345"/>
          </a:xfrm>
          <a:prstGeom prst="rect">
            <a:avLst/>
          </a:prstGeom>
        </p:spPr>
      </p:pic>
    </p:spTree>
    <p:extLst>
      <p:ext uri="{BB962C8B-B14F-4D97-AF65-F5344CB8AC3E}">
        <p14:creationId xmlns:p14="http://schemas.microsoft.com/office/powerpoint/2010/main" val="109516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a:lstStyle/>
          <a:p>
            <a:r>
              <a:rPr lang="en-US" dirty="0"/>
              <a:t>What is Pressure Injury?</a:t>
            </a:r>
          </a:p>
        </p:txBody>
      </p:sp>
      <p:sp>
        <p:nvSpPr>
          <p:cNvPr id="3" name="Rectangle 2">
            <a:extLst>
              <a:ext uri="{FF2B5EF4-FFF2-40B4-BE49-F238E27FC236}">
                <a16:creationId xmlns:a16="http://schemas.microsoft.com/office/drawing/2014/main" id="{CD0C4C71-1398-2A4D-8C4C-97C524F6876D}"/>
              </a:ext>
            </a:extLst>
          </p:cNvPr>
          <p:cNvSpPr/>
          <p:nvPr/>
        </p:nvSpPr>
        <p:spPr>
          <a:xfrm>
            <a:off x="516672" y="1696095"/>
            <a:ext cx="7230043" cy="4154984"/>
          </a:xfrm>
          <a:prstGeom prst="rect">
            <a:avLst/>
          </a:prstGeom>
        </p:spPr>
        <p:txBody>
          <a:bodyPr wrap="square">
            <a:spAutoFit/>
          </a:bodyPr>
          <a:lstStyle/>
          <a:p>
            <a:pPr marL="342900" indent="-342900" algn="just">
              <a:buFont typeface="Arial" panose="020B0604020202020204" pitchFamily="34" charset="0"/>
              <a:buChar char="•"/>
            </a:pPr>
            <a:r>
              <a:rPr lang="en-US" sz="2400" dirty="0">
                <a:cs typeface="Segoe UI Light" panose="020B0502040204020203" pitchFamily="34" charset="0"/>
              </a:rPr>
              <a:t>Pressure injuries, also called bedsores or pressure sores, can develop when you are confined to a bed or chair</a:t>
            </a:r>
          </a:p>
          <a:p>
            <a:pPr marL="342900" indent="-342900" algn="just">
              <a:buFont typeface="Arial" panose="020B0604020202020204" pitchFamily="34" charset="0"/>
              <a:buChar char="•"/>
            </a:pPr>
            <a:r>
              <a:rPr lang="en-US" sz="2400" dirty="0">
                <a:cs typeface="Segoe UI Light" panose="020B0502040204020203" pitchFamily="34" charset="0"/>
              </a:rPr>
              <a:t>When you rarely move, your body weight restricts the blood flow to your arms, legs, neck, and back. The lack of blood flow to the skin and tissues under the skin may cause them to break down until a sore appears</a:t>
            </a:r>
          </a:p>
          <a:p>
            <a:pPr marL="342900" indent="-342900" algn="just">
              <a:buFont typeface="Arial" panose="020B0604020202020204" pitchFamily="34" charset="0"/>
              <a:buChar char="•"/>
            </a:pPr>
            <a:r>
              <a:rPr lang="en-US" sz="2400" dirty="0">
                <a:cs typeface="Segoe UI Light" panose="020B0502040204020203" pitchFamily="34" charset="0"/>
              </a:rPr>
              <a:t>People who use wheelchairs for much of the day or who must stay in bed for long stretches of time are at greatest risk for this type of injury</a:t>
            </a:r>
          </a:p>
        </p:txBody>
      </p:sp>
      <p:pic>
        <p:nvPicPr>
          <p:cNvPr id="4" name="Picture 3" descr="A close up of a map&#10;&#10;Description automatically generated">
            <a:extLst>
              <a:ext uri="{FF2B5EF4-FFF2-40B4-BE49-F238E27FC236}">
                <a16:creationId xmlns:a16="http://schemas.microsoft.com/office/drawing/2014/main" id="{090D56CF-C7D7-4442-B8B8-AD4420A3678D}"/>
              </a:ext>
            </a:extLst>
          </p:cNvPr>
          <p:cNvPicPr>
            <a:picLocks noChangeAspect="1"/>
          </p:cNvPicPr>
          <p:nvPr/>
        </p:nvPicPr>
        <p:blipFill>
          <a:blip r:embed="rId3"/>
          <a:stretch>
            <a:fillRect/>
          </a:stretch>
        </p:blipFill>
        <p:spPr>
          <a:xfrm>
            <a:off x="8103024" y="1696096"/>
            <a:ext cx="2733050" cy="3718386"/>
          </a:xfrm>
          <a:prstGeom prst="rect">
            <a:avLst/>
          </a:prstGeom>
        </p:spPr>
      </p:pic>
    </p:spTree>
    <p:extLst>
      <p:ext uri="{BB962C8B-B14F-4D97-AF65-F5344CB8AC3E}">
        <p14:creationId xmlns:p14="http://schemas.microsoft.com/office/powerpoint/2010/main" val="346017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person, bed, sitting&#10;&#10;Description automatically generated">
            <a:extLst>
              <a:ext uri="{FF2B5EF4-FFF2-40B4-BE49-F238E27FC236}">
                <a16:creationId xmlns:a16="http://schemas.microsoft.com/office/drawing/2014/main" id="{A773F833-1CBD-B142-93B8-B8ECCC556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83376"/>
            <a:ext cx="10165614" cy="6774624"/>
          </a:xfrm>
          <a:prstGeom prst="rect">
            <a:avLst/>
          </a:prstGeom>
        </p:spPr>
      </p:pic>
      <p:sp>
        <p:nvSpPr>
          <p:cNvPr id="20" name="Rectangle 19">
            <a:extLst>
              <a:ext uri="{FF2B5EF4-FFF2-40B4-BE49-F238E27FC236}">
                <a16:creationId xmlns:a16="http://schemas.microsoft.com/office/drawing/2014/main" id="{B9E0CDE9-96C6-EF4C-A738-9CEFF713895B}"/>
              </a:ext>
            </a:extLst>
          </p:cNvPr>
          <p:cNvSpPr/>
          <p:nvPr/>
        </p:nvSpPr>
        <p:spPr>
          <a:xfrm>
            <a:off x="0" y="96077"/>
            <a:ext cx="4064000" cy="6761923"/>
          </a:xfrm>
          <a:prstGeom prst="rect">
            <a:avLst/>
          </a:prstGeom>
          <a:solidFill>
            <a:schemeClr val="bg2"/>
          </a:solidFill>
          <a:ln>
            <a:noFill/>
          </a:ln>
          <a:effectLst>
            <a:outerShdw blurRad="4191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E0814F6A-3298-394D-8A65-E1A511675E30}"/>
              </a:ext>
            </a:extLst>
          </p:cNvPr>
          <p:cNvSpPr txBox="1">
            <a:spLocks/>
          </p:cNvSpPr>
          <p:nvPr/>
        </p:nvSpPr>
        <p:spPr>
          <a:xfrm>
            <a:off x="408167" y="2034913"/>
            <a:ext cx="3376433" cy="4142236"/>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3200" b="1" i="0" kern="1200">
                <a:solidFill>
                  <a:schemeClr val="bg1"/>
                </a:solidFill>
                <a:latin typeface="Museo Sans 900" charset="0"/>
                <a:ea typeface="Museo Sans 900" charset="0"/>
                <a:cs typeface="Museo Sans 900" charset="0"/>
              </a:defRPr>
            </a:lvl1pPr>
          </a:lstStyle>
          <a:p>
            <a:pPr>
              <a:lnSpc>
                <a:spcPct val="100000"/>
              </a:lnSpc>
              <a:spcAft>
                <a:spcPts val="1800"/>
              </a:spcAft>
              <a:defRPr/>
            </a:pPr>
            <a:r>
              <a:rPr lang="en-US" sz="2800" kern="0">
                <a:solidFill>
                  <a:srgbClr val="172043"/>
                </a:solidFill>
                <a:latin typeface="Segoe UI"/>
                <a:cs typeface="Segoe UI"/>
              </a:rPr>
              <a:t>Personalizing </a:t>
            </a:r>
            <a:br>
              <a:rPr lang="en-US" sz="2800" kern="0">
                <a:solidFill>
                  <a:srgbClr val="172043"/>
                </a:solidFill>
                <a:latin typeface="Segoe UI"/>
                <a:cs typeface="Segoe UI"/>
              </a:rPr>
            </a:br>
            <a:r>
              <a:rPr lang="en-US" sz="2800" kern="0">
                <a:solidFill>
                  <a:srgbClr val="172043"/>
                </a:solidFill>
                <a:latin typeface="Segoe UI"/>
                <a:cs typeface="Segoe UI"/>
              </a:rPr>
              <a:t>the plan.</a:t>
            </a:r>
          </a:p>
          <a:p>
            <a:pPr>
              <a:lnSpc>
                <a:spcPct val="120000"/>
              </a:lnSpc>
              <a:spcAft>
                <a:spcPts val="1800"/>
              </a:spcAft>
              <a:defRPr/>
            </a:pPr>
            <a:r>
              <a:rPr lang="en-US" sz="1600" b="0">
                <a:solidFill>
                  <a:schemeClr val="tx2"/>
                </a:solidFill>
                <a:latin typeface="+mn-lt"/>
                <a:ea typeface="+mn-ea"/>
                <a:cs typeface="+mn-cs"/>
              </a:rPr>
              <a:t>AI-driven insights help Sarah apply clinically-appropriate, evidence-based, and facility-recommended prevention strategies.</a:t>
            </a:r>
            <a:endParaRPr lang="en-US" sz="1600" b="0">
              <a:solidFill>
                <a:schemeClr val="tx2"/>
              </a:solidFill>
              <a:latin typeface="+mn-lt"/>
              <a:ea typeface="+mn-ea"/>
              <a:cs typeface="Segoe UI"/>
            </a:endParaRPr>
          </a:p>
          <a:p>
            <a:pPr>
              <a:lnSpc>
                <a:spcPct val="120000"/>
              </a:lnSpc>
              <a:spcAft>
                <a:spcPts val="1800"/>
              </a:spcAft>
              <a:defRPr/>
            </a:pPr>
            <a:r>
              <a:rPr lang="en-US" sz="1600" b="0">
                <a:solidFill>
                  <a:schemeClr val="tx2"/>
                </a:solidFill>
                <a:latin typeface="+mn-lt"/>
                <a:ea typeface="+mn-ea"/>
                <a:cs typeface="Segoe UI"/>
              </a:rPr>
              <a:t>Given the high-risk, Sarah implemented a prevention strategy including LEAF, ALLEVYN, and SECURA. </a:t>
            </a:r>
          </a:p>
          <a:p>
            <a:pPr>
              <a:lnSpc>
                <a:spcPct val="120000"/>
              </a:lnSpc>
              <a:spcAft>
                <a:spcPts val="1800"/>
              </a:spcAft>
              <a:defRPr/>
            </a:pPr>
            <a:endParaRPr lang="en-US" sz="1600" b="0">
              <a:solidFill>
                <a:schemeClr val="tx2"/>
              </a:solidFill>
              <a:latin typeface="+mn-lt"/>
              <a:ea typeface="+mn-ea"/>
              <a:cs typeface="Segoe UI"/>
            </a:endParaRPr>
          </a:p>
          <a:p>
            <a:pPr>
              <a:lnSpc>
                <a:spcPct val="120000"/>
              </a:lnSpc>
              <a:spcAft>
                <a:spcPts val="1800"/>
              </a:spcAft>
              <a:defRPr/>
            </a:pPr>
            <a:endParaRPr lang="en-US" sz="1600" b="0">
              <a:solidFill>
                <a:schemeClr val="tx2"/>
              </a:solidFill>
              <a:latin typeface="+mn-lt"/>
              <a:ea typeface="+mn-ea"/>
              <a:cs typeface="Segoe UI"/>
            </a:endParaRPr>
          </a:p>
        </p:txBody>
      </p:sp>
      <p:sp>
        <p:nvSpPr>
          <p:cNvPr id="8" name="Content Placeholder 2">
            <a:extLst>
              <a:ext uri="{FF2B5EF4-FFF2-40B4-BE49-F238E27FC236}">
                <a16:creationId xmlns:a16="http://schemas.microsoft.com/office/drawing/2014/main" id="{5FBF5079-3623-FE45-A27E-CA49675EE0A3}"/>
              </a:ext>
            </a:extLst>
          </p:cNvPr>
          <p:cNvSpPr txBox="1">
            <a:spLocks/>
          </p:cNvSpPr>
          <p:nvPr/>
        </p:nvSpPr>
        <p:spPr>
          <a:xfrm>
            <a:off x="408168" y="433860"/>
            <a:ext cx="3655832" cy="280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b="1">
                <a:solidFill>
                  <a:schemeClr val="bg2">
                    <a:lumMod val="65000"/>
                  </a:schemeClr>
                </a:solidFill>
              </a:rPr>
              <a:t>ASSESS</a:t>
            </a:r>
            <a:r>
              <a:rPr lang="en-US" sz="1200" b="1">
                <a:solidFill>
                  <a:schemeClr val="bg1">
                    <a:lumMod val="75000"/>
                  </a:schemeClr>
                </a:solidFill>
              </a:rPr>
              <a:t>       </a:t>
            </a:r>
            <a:r>
              <a:rPr lang="en-US" sz="1200" b="1"/>
              <a:t>PLAN</a:t>
            </a:r>
            <a:r>
              <a:rPr lang="en-US" sz="1200" b="1">
                <a:solidFill>
                  <a:schemeClr val="bg2">
                    <a:lumMod val="65000"/>
                  </a:schemeClr>
                </a:solidFill>
              </a:rPr>
              <a:t>      OPTIMIZE</a:t>
            </a:r>
          </a:p>
        </p:txBody>
      </p:sp>
      <p:sp>
        <p:nvSpPr>
          <p:cNvPr id="22" name="Title 1">
            <a:extLst>
              <a:ext uri="{FF2B5EF4-FFF2-40B4-BE49-F238E27FC236}">
                <a16:creationId xmlns:a16="http://schemas.microsoft.com/office/drawing/2014/main" id="{3EE3F040-09B9-4445-AF16-8334692805DF}"/>
              </a:ext>
            </a:extLst>
          </p:cNvPr>
          <p:cNvSpPr txBox="1">
            <a:spLocks/>
          </p:cNvSpPr>
          <p:nvPr/>
        </p:nvSpPr>
        <p:spPr>
          <a:xfrm>
            <a:off x="1433581" y="1234386"/>
            <a:ext cx="1944999" cy="280515"/>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3200" b="1" i="0" kern="1200">
                <a:solidFill>
                  <a:schemeClr val="bg1"/>
                </a:solidFill>
                <a:latin typeface="Museo Sans 900" charset="0"/>
                <a:ea typeface="Museo Sans 900" charset="0"/>
                <a:cs typeface="Museo Sans 900" charset="0"/>
              </a:defRPr>
            </a:lvl1pPr>
          </a:lstStyle>
          <a:p>
            <a:pPr>
              <a:lnSpc>
                <a:spcPct val="100000"/>
              </a:lnSpc>
              <a:spcAft>
                <a:spcPts val="300"/>
              </a:spcAft>
              <a:defRPr/>
            </a:pPr>
            <a:r>
              <a:rPr lang="en-US" sz="1200" b="0">
                <a:solidFill>
                  <a:schemeClr val="tx1"/>
                </a:solidFill>
                <a:latin typeface="Segoe UI" panose="020B0502040204020203" pitchFamily="34" charset="0"/>
                <a:cs typeface="Segoe UI" panose="020B0502040204020203" pitchFamily="34" charset="0"/>
              </a:rPr>
              <a:t>Sarah, </a:t>
            </a:r>
            <a:r>
              <a:rPr lang="en-US" sz="1200" b="0">
                <a:solidFill>
                  <a:schemeClr val="accent1"/>
                </a:solidFill>
                <a:latin typeface="Segoe UI" panose="020B0502040204020203" pitchFamily="34" charset="0"/>
                <a:cs typeface="Segoe UI" panose="020B0502040204020203" pitchFamily="34" charset="0"/>
              </a:rPr>
              <a:t>RN</a:t>
            </a:r>
          </a:p>
        </p:txBody>
      </p:sp>
      <p:pic>
        <p:nvPicPr>
          <p:cNvPr id="24" name="Picture 23" descr="A person in a blue shirt&#10;&#10;Description automatically generated">
            <a:extLst>
              <a:ext uri="{FF2B5EF4-FFF2-40B4-BE49-F238E27FC236}">
                <a16:creationId xmlns:a16="http://schemas.microsoft.com/office/drawing/2014/main" id="{14E340A8-DC57-4B4D-BC33-E48BABA93557}"/>
              </a:ext>
            </a:extLst>
          </p:cNvPr>
          <p:cNvPicPr>
            <a:picLocks noChangeAspect="1"/>
          </p:cNvPicPr>
          <p:nvPr/>
        </p:nvPicPr>
        <p:blipFill rotWithShape="1">
          <a:blip r:embed="rId4">
            <a:extLst>
              <a:ext uri="{28A0092B-C50C-407E-A947-70E740481C1C}">
                <a14:useLocalDpi xmlns:a14="http://schemas.microsoft.com/office/drawing/2010/main" val="0"/>
              </a:ext>
            </a:extLst>
          </a:blip>
          <a:srcRect l="50315" t="16858" r="26116" b="48022"/>
          <a:stretch/>
        </p:blipFill>
        <p:spPr>
          <a:xfrm>
            <a:off x="527021" y="968487"/>
            <a:ext cx="812313" cy="812313"/>
          </a:xfrm>
          <a:prstGeom prst="ellipse">
            <a:avLst/>
          </a:prstGeom>
          <a:solidFill>
            <a:schemeClr val="bg2"/>
          </a:solidFill>
          <a:ln>
            <a:solidFill>
              <a:schemeClr val="accent1"/>
            </a:solidFill>
          </a:ln>
          <a:effectLst>
            <a:outerShdw blurRad="127000" sx="102000" sy="102000" algn="ctr" rotWithShape="0">
              <a:prstClr val="black">
                <a:alpha val="10000"/>
              </a:prstClr>
            </a:outerShdw>
          </a:effectLst>
        </p:spPr>
      </p:pic>
      <p:pic>
        <p:nvPicPr>
          <p:cNvPr id="23" name="Picture 22" descr="Graphical user interface, application&#10;&#10;Description automatically generated">
            <a:extLst>
              <a:ext uri="{FF2B5EF4-FFF2-40B4-BE49-F238E27FC236}">
                <a16:creationId xmlns:a16="http://schemas.microsoft.com/office/drawing/2014/main" id="{279DB091-566A-FA4E-A1B3-3D3AA111879E}"/>
              </a:ext>
            </a:extLst>
          </p:cNvPr>
          <p:cNvPicPr>
            <a:picLocks noChangeAspect="1"/>
          </p:cNvPicPr>
          <p:nvPr/>
        </p:nvPicPr>
        <p:blipFill rotWithShape="1">
          <a:blip r:embed="rId5">
            <a:extLst>
              <a:ext uri="{28A0092B-C50C-407E-A947-70E740481C1C}">
                <a14:useLocalDpi xmlns:a14="http://schemas.microsoft.com/office/drawing/2010/main" val="0"/>
              </a:ext>
            </a:extLst>
          </a:blip>
          <a:srcRect b="13033"/>
          <a:stretch/>
        </p:blipFill>
        <p:spPr>
          <a:xfrm>
            <a:off x="7266203" y="4405994"/>
            <a:ext cx="4547518" cy="2452006"/>
          </a:xfrm>
          <a:prstGeom prst="rect">
            <a:avLst/>
          </a:prstGeom>
        </p:spPr>
      </p:pic>
    </p:spTree>
    <p:extLst>
      <p:ext uri="{BB962C8B-B14F-4D97-AF65-F5344CB8AC3E}">
        <p14:creationId xmlns:p14="http://schemas.microsoft.com/office/powerpoint/2010/main" val="394704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BC39-83AB-8843-8F3B-4896C23121C7}"/>
              </a:ext>
            </a:extLst>
          </p:cNvPr>
          <p:cNvSpPr>
            <a:spLocks noGrp="1"/>
          </p:cNvSpPr>
          <p:nvPr>
            <p:ph type="title"/>
          </p:nvPr>
        </p:nvSpPr>
        <p:spPr>
          <a:xfrm>
            <a:off x="236215" y="-21449"/>
            <a:ext cx="10515600" cy="1325563"/>
          </a:xfrm>
        </p:spPr>
        <p:txBody>
          <a:bodyPr/>
          <a:lstStyle/>
          <a:p>
            <a:r>
              <a:rPr lang="en-US" dirty="0">
                <a:latin typeface="Segoe UI Light"/>
                <a:cs typeface="Segoe UI Light"/>
              </a:rPr>
              <a:t>Conclusion: Future of HAPI Prevention</a:t>
            </a:r>
            <a:endParaRPr lang="en-US" dirty="0"/>
          </a:p>
        </p:txBody>
      </p:sp>
      <p:pic>
        <p:nvPicPr>
          <p:cNvPr id="4" name="Picture 3" descr="Table&#10;&#10;Description automatically generated">
            <a:extLst>
              <a:ext uri="{FF2B5EF4-FFF2-40B4-BE49-F238E27FC236}">
                <a16:creationId xmlns:a16="http://schemas.microsoft.com/office/drawing/2014/main" id="{F33B5199-538C-4C24-A3A1-2FA2CF6CF409}"/>
              </a:ext>
            </a:extLst>
          </p:cNvPr>
          <p:cNvPicPr>
            <a:picLocks noChangeAspect="1"/>
          </p:cNvPicPr>
          <p:nvPr/>
        </p:nvPicPr>
        <p:blipFill>
          <a:blip r:embed="rId2"/>
          <a:stretch>
            <a:fillRect/>
          </a:stretch>
        </p:blipFill>
        <p:spPr>
          <a:xfrm>
            <a:off x="674854" y="1232125"/>
            <a:ext cx="4118037" cy="3286736"/>
          </a:xfrm>
          <a:prstGeom prst="rect">
            <a:avLst/>
          </a:prstGeom>
        </p:spPr>
      </p:pic>
      <p:pic>
        <p:nvPicPr>
          <p:cNvPr id="5" name="Picture 6" descr="Graphical user interface, application&#10;&#10;Description automatically generated">
            <a:extLst>
              <a:ext uri="{FF2B5EF4-FFF2-40B4-BE49-F238E27FC236}">
                <a16:creationId xmlns:a16="http://schemas.microsoft.com/office/drawing/2014/main" id="{2B9D4EF9-48E4-4373-9AB8-A1FBE3476B96}"/>
              </a:ext>
            </a:extLst>
          </p:cNvPr>
          <p:cNvPicPr>
            <a:picLocks noChangeAspect="1"/>
          </p:cNvPicPr>
          <p:nvPr/>
        </p:nvPicPr>
        <p:blipFill rotWithShape="1">
          <a:blip r:embed="rId3"/>
          <a:srcRect r="184" b="23442"/>
          <a:stretch/>
        </p:blipFill>
        <p:spPr>
          <a:xfrm>
            <a:off x="5705510" y="1361217"/>
            <a:ext cx="6054283" cy="288675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87FE35B-16F1-42C5-BA8D-FE3AD0AED6F0}"/>
              </a:ext>
            </a:extLst>
          </p:cNvPr>
          <p:cNvSpPr txBox="1"/>
          <p:nvPr/>
        </p:nvSpPr>
        <p:spPr>
          <a:xfrm>
            <a:off x="4089726" y="1597577"/>
            <a:ext cx="427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latin typeface="Ink Free"/>
              </a:rPr>
              <a:t>4</a:t>
            </a:r>
          </a:p>
        </p:txBody>
      </p:sp>
      <p:sp>
        <p:nvSpPr>
          <p:cNvPr id="8" name="TextBox 7">
            <a:extLst>
              <a:ext uri="{FF2B5EF4-FFF2-40B4-BE49-F238E27FC236}">
                <a16:creationId xmlns:a16="http://schemas.microsoft.com/office/drawing/2014/main" id="{EEA7B9C8-03C1-4E60-9C2E-76DC809BF9C4}"/>
              </a:ext>
            </a:extLst>
          </p:cNvPr>
          <p:cNvSpPr txBox="1"/>
          <p:nvPr/>
        </p:nvSpPr>
        <p:spPr>
          <a:xfrm>
            <a:off x="4089726" y="2059173"/>
            <a:ext cx="427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latin typeface="Ink Free"/>
              </a:rPr>
              <a:t>3</a:t>
            </a:r>
          </a:p>
        </p:txBody>
      </p:sp>
      <p:sp>
        <p:nvSpPr>
          <p:cNvPr id="9" name="TextBox 8">
            <a:extLst>
              <a:ext uri="{FF2B5EF4-FFF2-40B4-BE49-F238E27FC236}">
                <a16:creationId xmlns:a16="http://schemas.microsoft.com/office/drawing/2014/main" id="{97D98C62-14C3-4EEF-AC3F-50F4E6BF911E}"/>
              </a:ext>
            </a:extLst>
          </p:cNvPr>
          <p:cNvSpPr txBox="1"/>
          <p:nvPr/>
        </p:nvSpPr>
        <p:spPr>
          <a:xfrm>
            <a:off x="4089726" y="2403538"/>
            <a:ext cx="427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latin typeface="Ink Free"/>
              </a:rPr>
              <a:t>2</a:t>
            </a:r>
          </a:p>
        </p:txBody>
      </p:sp>
      <p:sp>
        <p:nvSpPr>
          <p:cNvPr id="10" name="TextBox 9">
            <a:extLst>
              <a:ext uri="{FF2B5EF4-FFF2-40B4-BE49-F238E27FC236}">
                <a16:creationId xmlns:a16="http://schemas.microsoft.com/office/drawing/2014/main" id="{217FFC76-633C-4A4F-A765-4F0E1D571F36}"/>
              </a:ext>
            </a:extLst>
          </p:cNvPr>
          <p:cNvSpPr txBox="1"/>
          <p:nvPr/>
        </p:nvSpPr>
        <p:spPr>
          <a:xfrm>
            <a:off x="4089726" y="2689288"/>
            <a:ext cx="427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latin typeface="Ink Free"/>
              </a:rPr>
              <a:t>3</a:t>
            </a:r>
          </a:p>
        </p:txBody>
      </p:sp>
      <p:sp>
        <p:nvSpPr>
          <p:cNvPr id="11" name="TextBox 10">
            <a:extLst>
              <a:ext uri="{FF2B5EF4-FFF2-40B4-BE49-F238E27FC236}">
                <a16:creationId xmlns:a16="http://schemas.microsoft.com/office/drawing/2014/main" id="{BE52AF6F-9872-46C3-BA8A-FE47604ED8F8}"/>
              </a:ext>
            </a:extLst>
          </p:cNvPr>
          <p:cNvSpPr txBox="1"/>
          <p:nvPr/>
        </p:nvSpPr>
        <p:spPr>
          <a:xfrm>
            <a:off x="4089726" y="3055634"/>
            <a:ext cx="427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latin typeface="Ink Free"/>
              </a:rPr>
              <a:t>2</a:t>
            </a:r>
          </a:p>
        </p:txBody>
      </p:sp>
      <p:sp>
        <p:nvSpPr>
          <p:cNvPr id="12" name="TextBox 11">
            <a:extLst>
              <a:ext uri="{FF2B5EF4-FFF2-40B4-BE49-F238E27FC236}">
                <a16:creationId xmlns:a16="http://schemas.microsoft.com/office/drawing/2014/main" id="{7586488A-B656-4728-8E07-7E3BF1A30303}"/>
              </a:ext>
            </a:extLst>
          </p:cNvPr>
          <p:cNvSpPr txBox="1"/>
          <p:nvPr/>
        </p:nvSpPr>
        <p:spPr>
          <a:xfrm>
            <a:off x="4089726" y="3759018"/>
            <a:ext cx="427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latin typeface="Ink Free"/>
              </a:rPr>
              <a:t>3</a:t>
            </a:r>
          </a:p>
        </p:txBody>
      </p:sp>
      <p:sp>
        <p:nvSpPr>
          <p:cNvPr id="13" name="TextBox 12">
            <a:extLst>
              <a:ext uri="{FF2B5EF4-FFF2-40B4-BE49-F238E27FC236}">
                <a16:creationId xmlns:a16="http://schemas.microsoft.com/office/drawing/2014/main" id="{24079B74-D9C4-4664-BD0E-95EEA6419BF7}"/>
              </a:ext>
            </a:extLst>
          </p:cNvPr>
          <p:cNvSpPr txBox="1"/>
          <p:nvPr/>
        </p:nvSpPr>
        <p:spPr>
          <a:xfrm>
            <a:off x="4053091" y="4176652"/>
            <a:ext cx="427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latin typeface="Ink Free"/>
              </a:rPr>
              <a:t>17</a:t>
            </a:r>
          </a:p>
        </p:txBody>
      </p:sp>
    </p:spTree>
    <p:extLst>
      <p:ext uri="{BB962C8B-B14F-4D97-AF65-F5344CB8AC3E}">
        <p14:creationId xmlns:p14="http://schemas.microsoft.com/office/powerpoint/2010/main" val="2665314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BC39-83AB-8843-8F3B-4896C23121C7}"/>
              </a:ext>
            </a:extLst>
          </p:cNvPr>
          <p:cNvSpPr>
            <a:spLocks noGrp="1"/>
          </p:cNvSpPr>
          <p:nvPr>
            <p:ph type="title"/>
          </p:nvPr>
        </p:nvSpPr>
        <p:spPr/>
        <p:txBody>
          <a:bodyPr/>
          <a:lstStyle/>
          <a:p>
            <a:r>
              <a:rPr lang="en-US" dirty="0">
                <a:latin typeface="Segoe UI Light"/>
                <a:cs typeface="Segoe UI Light"/>
              </a:rPr>
              <a:t>Conclusion: Future of HAPI Prevention</a:t>
            </a:r>
            <a:endParaRPr lang="en-US" dirty="0"/>
          </a:p>
        </p:txBody>
      </p:sp>
      <p:sp>
        <p:nvSpPr>
          <p:cNvPr id="3" name="Text Placeholder 2">
            <a:extLst>
              <a:ext uri="{FF2B5EF4-FFF2-40B4-BE49-F238E27FC236}">
                <a16:creationId xmlns:a16="http://schemas.microsoft.com/office/drawing/2014/main" id="{71CA90B5-A27C-43DF-951D-21250A010F34}"/>
              </a:ext>
            </a:extLst>
          </p:cNvPr>
          <p:cNvSpPr>
            <a:spLocks noGrp="1"/>
          </p:cNvSpPr>
          <p:nvPr>
            <p:ph type="body" sz="quarter" idx="11"/>
          </p:nvPr>
        </p:nvSpPr>
        <p:spPr/>
        <p:txBody>
          <a:bodyPr/>
          <a:lstStyle/>
          <a:p>
            <a:r>
              <a:rPr lang="en-US" sz="2000" b="1" dirty="0">
                <a:solidFill>
                  <a:srgbClr val="172043"/>
                </a:solidFill>
              </a:rPr>
              <a:t>Traditional Methods</a:t>
            </a:r>
          </a:p>
          <a:p>
            <a:pPr marL="285750" indent="-285750">
              <a:buFont typeface="Arial"/>
              <a:buChar char="•"/>
            </a:pPr>
            <a:r>
              <a:rPr lang="en-US" sz="2000" dirty="0">
                <a:solidFill>
                  <a:srgbClr val="172043"/>
                </a:solidFill>
              </a:rPr>
              <a:t>Generic</a:t>
            </a:r>
            <a:endParaRPr lang="en-US" sz="2000" dirty="0">
              <a:solidFill>
                <a:srgbClr val="172043"/>
              </a:solidFill>
              <a:cs typeface="Segoe UI"/>
            </a:endParaRPr>
          </a:p>
          <a:p>
            <a:pPr marL="285750" indent="-285750">
              <a:buFont typeface="Arial" panose="020B0604020202020204" pitchFamily="34" charset="0"/>
              <a:buChar char="•"/>
            </a:pPr>
            <a:r>
              <a:rPr lang="en-US" sz="2000" dirty="0">
                <a:solidFill>
                  <a:srgbClr val="172043"/>
                </a:solidFill>
              </a:rPr>
              <a:t>Subjective</a:t>
            </a:r>
            <a:endParaRPr lang="en-US" sz="2000" dirty="0">
              <a:solidFill>
                <a:srgbClr val="172043"/>
              </a:solidFill>
              <a:cs typeface="Segoe UI"/>
            </a:endParaRPr>
          </a:p>
          <a:p>
            <a:pPr marL="285750" indent="-285750">
              <a:buFont typeface="Arial" panose="020B0604020202020204" pitchFamily="34" charset="0"/>
              <a:buChar char="•"/>
            </a:pPr>
            <a:r>
              <a:rPr lang="en-US" sz="2000" dirty="0">
                <a:solidFill>
                  <a:srgbClr val="172043"/>
                </a:solidFill>
                <a:cs typeface="Segoe UI"/>
              </a:rPr>
              <a:t>Manual</a:t>
            </a:r>
          </a:p>
          <a:p>
            <a:pPr marL="285750" indent="-285750">
              <a:buFont typeface="Arial" panose="020B0604020202020204" pitchFamily="34" charset="0"/>
              <a:buChar char="•"/>
            </a:pPr>
            <a:r>
              <a:rPr lang="en-US" sz="2000" dirty="0">
                <a:solidFill>
                  <a:srgbClr val="172043"/>
                </a:solidFill>
                <a:cs typeface="Segoe UI"/>
              </a:rPr>
              <a:t>Focused / Limited</a:t>
            </a:r>
          </a:p>
          <a:p>
            <a:pPr marL="285750" indent="-285750">
              <a:buFont typeface="Arial" panose="020B0604020202020204" pitchFamily="34" charset="0"/>
              <a:buChar char="•"/>
            </a:pPr>
            <a:r>
              <a:rPr lang="en-US" sz="2000" dirty="0">
                <a:solidFill>
                  <a:srgbClr val="172043"/>
                </a:solidFill>
                <a:cs typeface="Segoe UI"/>
              </a:rPr>
              <a:t>High inter-rater variability</a:t>
            </a:r>
          </a:p>
          <a:p>
            <a:pPr marL="285750" indent="-285750">
              <a:buFont typeface="Arial" panose="020B0604020202020204" pitchFamily="34" charset="0"/>
              <a:buChar char="•"/>
            </a:pPr>
            <a:r>
              <a:rPr lang="en-US" sz="2000" dirty="0">
                <a:solidFill>
                  <a:srgbClr val="172043"/>
                </a:solidFill>
                <a:cs typeface="Segoe UI"/>
              </a:rPr>
              <a:t>Relatively low accuracy</a:t>
            </a:r>
          </a:p>
          <a:p>
            <a:pPr marL="285750" indent="-285750">
              <a:buFont typeface="Arial" panose="020B0604020202020204" pitchFamily="34" charset="0"/>
              <a:buChar char="•"/>
            </a:pPr>
            <a:r>
              <a:rPr lang="en-US" sz="2000" dirty="0">
                <a:solidFill>
                  <a:srgbClr val="172043"/>
                </a:solidFill>
                <a:cs typeface="Segoe UI"/>
              </a:rPr>
              <a:t>Static performance</a:t>
            </a:r>
          </a:p>
          <a:p>
            <a:pPr marL="285750" indent="-285750">
              <a:buFont typeface="Arial" panose="020B0604020202020204" pitchFamily="34" charset="0"/>
              <a:buChar char="•"/>
            </a:pPr>
            <a:r>
              <a:rPr lang="en-US" sz="2000" dirty="0">
                <a:solidFill>
                  <a:srgbClr val="172043"/>
                </a:solidFill>
                <a:cs typeface="Segoe UI"/>
              </a:rPr>
              <a:t>Not adaptable</a:t>
            </a:r>
          </a:p>
          <a:p>
            <a:pPr marL="285750" indent="-285750">
              <a:buFont typeface="Arial" panose="020B0604020202020204" pitchFamily="34" charset="0"/>
              <a:buChar char="•"/>
            </a:pPr>
            <a:endParaRPr lang="en-US" sz="2000" dirty="0">
              <a:solidFill>
                <a:srgbClr val="172043"/>
              </a:solidFill>
              <a:cs typeface="Segoe UI"/>
            </a:endParaRPr>
          </a:p>
          <a:p>
            <a:endParaRPr lang="en-US" sz="2000" dirty="0">
              <a:solidFill>
                <a:srgbClr val="172043"/>
              </a:solidFill>
              <a:cs typeface="Segoe UI"/>
            </a:endParaRPr>
          </a:p>
          <a:p>
            <a:endParaRPr lang="en-US" sz="2000" dirty="0"/>
          </a:p>
        </p:txBody>
      </p:sp>
      <p:sp>
        <p:nvSpPr>
          <p:cNvPr id="16" name="TextBox 15">
            <a:extLst>
              <a:ext uri="{FF2B5EF4-FFF2-40B4-BE49-F238E27FC236}">
                <a16:creationId xmlns:a16="http://schemas.microsoft.com/office/drawing/2014/main" id="{3BBAC763-3994-4EB7-A35C-44C68F0F39C8}"/>
              </a:ext>
            </a:extLst>
          </p:cNvPr>
          <p:cNvSpPr txBox="1"/>
          <p:nvPr/>
        </p:nvSpPr>
        <p:spPr>
          <a:xfrm>
            <a:off x="1338159" y="4803905"/>
            <a:ext cx="5338417" cy="307777"/>
          </a:xfrm>
          <a:prstGeom prst="rect">
            <a:avLst/>
          </a:prstGeom>
          <a:noFill/>
        </p:spPr>
        <p:txBody>
          <a:bodyPr wrap="square" lIns="91440" tIns="45720" rIns="91440" bIns="45720" rtlCol="0" anchor="t">
            <a:spAutoFit/>
          </a:bodyPr>
          <a:lstStyle/>
          <a:p>
            <a:endParaRPr lang="en-US" sz="1400" dirty="0">
              <a:solidFill>
                <a:srgbClr val="172043"/>
              </a:solidFill>
              <a:cs typeface="Segoe UI"/>
            </a:endParaRPr>
          </a:p>
        </p:txBody>
      </p:sp>
      <p:sp>
        <p:nvSpPr>
          <p:cNvPr id="17" name="Text Placeholder 2">
            <a:extLst>
              <a:ext uri="{FF2B5EF4-FFF2-40B4-BE49-F238E27FC236}">
                <a16:creationId xmlns:a16="http://schemas.microsoft.com/office/drawing/2014/main" id="{76963512-B2FA-42D0-9E21-E5365C307F41}"/>
              </a:ext>
            </a:extLst>
          </p:cNvPr>
          <p:cNvSpPr txBox="1">
            <a:spLocks/>
          </p:cNvSpPr>
          <p:nvPr/>
        </p:nvSpPr>
        <p:spPr>
          <a:xfrm>
            <a:off x="5714689" y="1838323"/>
            <a:ext cx="5259458" cy="40290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172043"/>
                </a:solidFill>
              </a:rPr>
              <a:t>Machine Learning Based Methods</a:t>
            </a:r>
          </a:p>
          <a:p>
            <a:pPr marL="285750" indent="-285750">
              <a:buFont typeface="Arial"/>
              <a:buChar char="•"/>
            </a:pPr>
            <a:r>
              <a:rPr lang="en-US" sz="2000" dirty="0">
                <a:solidFill>
                  <a:srgbClr val="172043"/>
                </a:solidFill>
              </a:rPr>
              <a:t>Personalized</a:t>
            </a:r>
            <a:endParaRPr lang="en-US" sz="2000" dirty="0">
              <a:solidFill>
                <a:srgbClr val="172043"/>
              </a:solidFill>
              <a:cs typeface="Segoe UI"/>
            </a:endParaRPr>
          </a:p>
          <a:p>
            <a:pPr marL="285750" indent="-285750">
              <a:buFont typeface="Arial" panose="020B0604020202020204" pitchFamily="34" charset="0"/>
              <a:buChar char="•"/>
            </a:pPr>
            <a:r>
              <a:rPr lang="en-US" sz="2000" dirty="0">
                <a:solidFill>
                  <a:srgbClr val="172043"/>
                </a:solidFill>
              </a:rPr>
              <a:t>Relatively Objective</a:t>
            </a:r>
            <a:endParaRPr lang="en-US" sz="2000" dirty="0">
              <a:solidFill>
                <a:srgbClr val="172043"/>
              </a:solidFill>
              <a:cs typeface="Segoe UI"/>
            </a:endParaRPr>
          </a:p>
          <a:p>
            <a:pPr marL="285750" indent="-285750">
              <a:buFont typeface="Arial" panose="020B0604020202020204" pitchFamily="34" charset="0"/>
              <a:buChar char="•"/>
            </a:pPr>
            <a:r>
              <a:rPr lang="en-US" sz="2000" dirty="0">
                <a:solidFill>
                  <a:srgbClr val="172043"/>
                </a:solidFill>
                <a:cs typeface="Segoe UI"/>
              </a:rPr>
              <a:t>Can be automated</a:t>
            </a:r>
          </a:p>
          <a:p>
            <a:pPr marL="285750" indent="-285750">
              <a:buFont typeface="Arial" panose="020B0604020202020204" pitchFamily="34" charset="0"/>
              <a:buChar char="•"/>
            </a:pPr>
            <a:r>
              <a:rPr lang="en-US" sz="2000" dirty="0">
                <a:solidFill>
                  <a:srgbClr val="172043"/>
                </a:solidFill>
                <a:cs typeface="Segoe UI"/>
              </a:rPr>
              <a:t>Comprehensive / Can absorb more data inputs (incl. Braden)</a:t>
            </a:r>
          </a:p>
          <a:p>
            <a:pPr marL="285750" indent="-285750">
              <a:buFont typeface="Arial" panose="020B0604020202020204" pitchFamily="34" charset="0"/>
              <a:buChar char="•"/>
            </a:pPr>
            <a:r>
              <a:rPr lang="en-US" sz="2000" dirty="0">
                <a:solidFill>
                  <a:srgbClr val="172043"/>
                </a:solidFill>
                <a:cs typeface="Segoe UI"/>
              </a:rPr>
              <a:t>Low inter-rater variability</a:t>
            </a:r>
          </a:p>
          <a:p>
            <a:pPr marL="285750" indent="-285750">
              <a:buFont typeface="Arial" panose="020B0604020202020204" pitchFamily="34" charset="0"/>
              <a:buChar char="•"/>
            </a:pPr>
            <a:r>
              <a:rPr lang="en-US" sz="2000" dirty="0">
                <a:solidFill>
                  <a:srgbClr val="172043"/>
                </a:solidFill>
                <a:cs typeface="Segoe UI"/>
              </a:rPr>
              <a:t>Relatively high accuracy</a:t>
            </a:r>
          </a:p>
          <a:p>
            <a:pPr marL="285750" indent="-285750">
              <a:buFont typeface="Arial" panose="020B0604020202020204" pitchFamily="34" charset="0"/>
              <a:buChar char="•"/>
            </a:pPr>
            <a:r>
              <a:rPr lang="en-US" sz="2000" dirty="0">
                <a:solidFill>
                  <a:srgbClr val="172043"/>
                </a:solidFill>
                <a:cs typeface="Segoe UI"/>
              </a:rPr>
              <a:t>Performance can improve over time (with more data)</a:t>
            </a:r>
          </a:p>
          <a:p>
            <a:pPr marL="285750" indent="-285750">
              <a:buFont typeface="Arial" panose="020B0604020202020204" pitchFamily="34" charset="0"/>
              <a:buChar char="•"/>
            </a:pPr>
            <a:r>
              <a:rPr lang="en-US" sz="2000" dirty="0">
                <a:solidFill>
                  <a:srgbClr val="172043"/>
                </a:solidFill>
                <a:cs typeface="Segoe UI"/>
              </a:rPr>
              <a:t>Model can adapt to individual care settings (with local data)</a:t>
            </a:r>
          </a:p>
          <a:p>
            <a:endParaRPr lang="en-US" sz="2000" dirty="0">
              <a:solidFill>
                <a:srgbClr val="172043"/>
              </a:solidFill>
              <a:cs typeface="Segoe UI"/>
            </a:endParaRPr>
          </a:p>
        </p:txBody>
      </p:sp>
    </p:spTree>
    <p:extLst>
      <p:ext uri="{BB962C8B-B14F-4D97-AF65-F5344CB8AC3E}">
        <p14:creationId xmlns:p14="http://schemas.microsoft.com/office/powerpoint/2010/main" val="3400138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E5A0-E48E-1F48-A235-CDED1525F7C2}"/>
              </a:ext>
            </a:extLst>
          </p:cNvPr>
          <p:cNvSpPr>
            <a:spLocks noGrp="1"/>
          </p:cNvSpPr>
          <p:nvPr>
            <p:ph type="title"/>
          </p:nvPr>
        </p:nvSpPr>
        <p:spPr>
          <a:xfrm>
            <a:off x="4832822" y="1468177"/>
            <a:ext cx="2204975" cy="1325563"/>
          </a:xfrm>
        </p:spPr>
        <p:txBody>
          <a:bodyPr>
            <a:noAutofit/>
          </a:bodyPr>
          <a:lstStyle/>
          <a:p>
            <a:r>
              <a:rPr lang="en-US" sz="5400" dirty="0">
                <a:latin typeface="Segoe UI Light"/>
                <a:cs typeface="Segoe UI Light"/>
              </a:rPr>
              <a:t>Q&amp;A </a:t>
            </a:r>
            <a:endParaRPr lang="en-US" sz="5400" dirty="0"/>
          </a:p>
        </p:txBody>
      </p:sp>
      <p:sp>
        <p:nvSpPr>
          <p:cNvPr id="4" name="TextBox 3">
            <a:extLst>
              <a:ext uri="{FF2B5EF4-FFF2-40B4-BE49-F238E27FC236}">
                <a16:creationId xmlns:a16="http://schemas.microsoft.com/office/drawing/2014/main" id="{618D123B-F526-440B-ABE3-7C30915528BC}"/>
              </a:ext>
            </a:extLst>
          </p:cNvPr>
          <p:cNvSpPr txBox="1"/>
          <p:nvPr/>
        </p:nvSpPr>
        <p:spPr>
          <a:xfrm>
            <a:off x="802963" y="4241255"/>
            <a:ext cx="8059720" cy="646331"/>
          </a:xfrm>
          <a:prstGeom prst="rect">
            <a:avLst/>
          </a:prstGeom>
          <a:noFill/>
        </p:spPr>
        <p:txBody>
          <a:bodyPr wrap="square">
            <a:spAutoFit/>
          </a:bodyPr>
          <a:lstStyle/>
          <a:p>
            <a:r>
              <a:rPr lang="en-US" b="0" i="0" dirty="0">
                <a:solidFill>
                  <a:srgbClr val="333333"/>
                </a:solidFill>
                <a:effectLst/>
                <a:latin typeface="Roboto" panose="02000000000000000000" pitchFamily="2" charset="0"/>
              </a:rPr>
              <a:t>Muhammad Aurangzeb Ahmad</a:t>
            </a:r>
            <a:r>
              <a:rPr lang="en-US" b="0" i="0" baseline="30000" dirty="0">
                <a:solidFill>
                  <a:srgbClr val="333333"/>
                </a:solidFill>
                <a:effectLst/>
                <a:latin typeface="Roboto" panose="02000000000000000000" pitchFamily="2" charset="0"/>
              </a:rPr>
              <a:t>*</a:t>
            </a:r>
            <a:r>
              <a:rPr lang="en-US" b="0" i="0" dirty="0">
                <a:solidFill>
                  <a:srgbClr val="333333"/>
                </a:solidFill>
                <a:effectLst/>
                <a:latin typeface="Roboto" panose="02000000000000000000" pitchFamily="2" charset="0"/>
              </a:rPr>
              <a:t>, Barrett Larson M.D, Steve Overman M.D, Vikas Kumar, Jing </a:t>
            </a:r>
            <a:r>
              <a:rPr lang="en-US" b="0" i="0" dirty="0" err="1">
                <a:solidFill>
                  <a:srgbClr val="333333"/>
                </a:solidFill>
                <a:effectLst/>
                <a:latin typeface="Roboto" panose="02000000000000000000" pitchFamily="2" charset="0"/>
              </a:rPr>
              <a:t>Xie</a:t>
            </a:r>
            <a:r>
              <a:rPr lang="en-US" b="0" i="0" dirty="0">
                <a:solidFill>
                  <a:srgbClr val="333333"/>
                </a:solidFill>
                <a:effectLst/>
                <a:latin typeface="Roboto" panose="02000000000000000000" pitchFamily="2" charset="0"/>
              </a:rPr>
              <a:t>, Alan Rossington, Ankur Patel and Ankur Teredesai</a:t>
            </a:r>
            <a:endParaRPr lang="en-US" baseline="30000" dirty="0"/>
          </a:p>
        </p:txBody>
      </p:sp>
      <p:sp>
        <p:nvSpPr>
          <p:cNvPr id="5" name="TextBox 4">
            <a:extLst>
              <a:ext uri="{FF2B5EF4-FFF2-40B4-BE49-F238E27FC236}">
                <a16:creationId xmlns:a16="http://schemas.microsoft.com/office/drawing/2014/main" id="{764054F7-4BB4-403B-89CF-BE14105E9155}"/>
              </a:ext>
            </a:extLst>
          </p:cNvPr>
          <p:cNvSpPr txBox="1"/>
          <p:nvPr/>
        </p:nvSpPr>
        <p:spPr>
          <a:xfrm>
            <a:off x="776056" y="5543742"/>
            <a:ext cx="5269391" cy="369332"/>
          </a:xfrm>
          <a:prstGeom prst="rect">
            <a:avLst/>
          </a:prstGeom>
          <a:noFill/>
        </p:spPr>
        <p:txBody>
          <a:bodyPr wrap="none" rtlCol="0">
            <a:spAutoFit/>
          </a:bodyPr>
          <a:lstStyle/>
          <a:p>
            <a:r>
              <a:rPr lang="en-US" dirty="0"/>
              <a:t>* Corresponding author: muhammad@kensci.com</a:t>
            </a:r>
          </a:p>
        </p:txBody>
      </p:sp>
    </p:spTree>
    <p:extLst>
      <p:ext uri="{BB962C8B-B14F-4D97-AF65-F5344CB8AC3E}">
        <p14:creationId xmlns:p14="http://schemas.microsoft.com/office/powerpoint/2010/main" val="1072409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E5A0-E48E-1F48-A235-CDED1525F7C2}"/>
              </a:ext>
            </a:extLst>
          </p:cNvPr>
          <p:cNvSpPr>
            <a:spLocks noGrp="1"/>
          </p:cNvSpPr>
          <p:nvPr>
            <p:ph type="title"/>
          </p:nvPr>
        </p:nvSpPr>
        <p:spPr>
          <a:xfrm>
            <a:off x="4832822" y="1468177"/>
            <a:ext cx="3427600" cy="1325563"/>
          </a:xfrm>
        </p:spPr>
        <p:txBody>
          <a:bodyPr>
            <a:noAutofit/>
          </a:bodyPr>
          <a:lstStyle/>
          <a:p>
            <a:r>
              <a:rPr lang="en-US" sz="5400" dirty="0">
                <a:latin typeface="Segoe UI Light"/>
                <a:cs typeface="Segoe UI Light"/>
              </a:rPr>
              <a:t>Appendix</a:t>
            </a:r>
            <a:endParaRPr lang="en-US" sz="5400" dirty="0"/>
          </a:p>
        </p:txBody>
      </p:sp>
    </p:spTree>
    <p:extLst>
      <p:ext uri="{BB962C8B-B14F-4D97-AF65-F5344CB8AC3E}">
        <p14:creationId xmlns:p14="http://schemas.microsoft.com/office/powerpoint/2010/main" val="2773488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4302-92CD-BE40-8C39-2B876FF5E548}"/>
              </a:ext>
            </a:extLst>
          </p:cNvPr>
          <p:cNvSpPr>
            <a:spLocks noGrp="1"/>
          </p:cNvSpPr>
          <p:nvPr>
            <p:ph type="title"/>
          </p:nvPr>
        </p:nvSpPr>
        <p:spPr/>
        <p:txBody>
          <a:bodyPr/>
          <a:lstStyle/>
          <a:p>
            <a:r>
              <a:rPr lang="en-US"/>
              <a:t>Stages of Pressure Injury</a:t>
            </a:r>
          </a:p>
        </p:txBody>
      </p:sp>
      <p:pic>
        <p:nvPicPr>
          <p:cNvPr id="3" name="Picture 2">
            <a:extLst>
              <a:ext uri="{FF2B5EF4-FFF2-40B4-BE49-F238E27FC236}">
                <a16:creationId xmlns:a16="http://schemas.microsoft.com/office/drawing/2014/main" id="{BC38C844-1E6C-0F43-9BF0-81614BEF6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626" y="1221245"/>
            <a:ext cx="3734937" cy="47274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6A64E3B-E2DC-8B40-8E35-CD6E7A83A67F}"/>
              </a:ext>
            </a:extLst>
          </p:cNvPr>
          <p:cNvSpPr/>
          <p:nvPr/>
        </p:nvSpPr>
        <p:spPr>
          <a:xfrm>
            <a:off x="516672" y="1696096"/>
            <a:ext cx="6468997" cy="4524315"/>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There are four stages of pressure injury</a:t>
            </a:r>
          </a:p>
          <a:p>
            <a:pPr marL="342900" indent="-342900" algn="jus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The staging system used for pressure ulcers was developed in the late 1980s by an NPUAP consensus conference and revised in February 2007 </a:t>
            </a:r>
          </a:p>
          <a:p>
            <a:pPr marL="342900" indent="-342900" algn="jus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The stages range from mild reddening of the skin to severe tissue damage that can become infected, extending into muscle and bone</a:t>
            </a:r>
          </a:p>
          <a:p>
            <a:pPr marL="342900" indent="-342900" algn="jus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The staging system used for pressure ulcers was developed in the late 1980s by an NPUAP consensus conference and revised in February 2007</a:t>
            </a:r>
          </a:p>
        </p:txBody>
      </p:sp>
    </p:spTree>
    <p:extLst>
      <p:ext uri="{BB962C8B-B14F-4D97-AF65-F5344CB8AC3E}">
        <p14:creationId xmlns:p14="http://schemas.microsoft.com/office/powerpoint/2010/main" val="1245236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a:lstStyle/>
          <a:p>
            <a:r>
              <a:rPr lang="en-US" dirty="0"/>
              <a:t>Pressure Injury: Background</a:t>
            </a:r>
          </a:p>
        </p:txBody>
      </p:sp>
      <p:sp>
        <p:nvSpPr>
          <p:cNvPr id="3" name="Rectangle 2">
            <a:extLst>
              <a:ext uri="{FF2B5EF4-FFF2-40B4-BE49-F238E27FC236}">
                <a16:creationId xmlns:a16="http://schemas.microsoft.com/office/drawing/2014/main" id="{CD0C4C71-1398-2A4D-8C4C-97C524F6876D}"/>
              </a:ext>
            </a:extLst>
          </p:cNvPr>
          <p:cNvSpPr/>
          <p:nvPr/>
        </p:nvSpPr>
        <p:spPr>
          <a:xfrm>
            <a:off x="516672" y="1696096"/>
            <a:ext cx="11209889" cy="4524315"/>
          </a:xfrm>
          <a:prstGeom prst="rect">
            <a:avLst/>
          </a:prstGeom>
        </p:spPr>
        <p:txBody>
          <a:bodyPr wrap="square">
            <a:spAutoFit/>
          </a:bodyPr>
          <a:lstStyle/>
          <a:p>
            <a:pPr algn="just"/>
            <a:r>
              <a:rPr lang="en-US" sz="2400" b="1" dirty="0">
                <a:latin typeface="Segoe UI Light" panose="020B0502040204020203" pitchFamily="34" charset="0"/>
                <a:cs typeface="Segoe UI Light" panose="020B0502040204020203" pitchFamily="34" charset="0"/>
              </a:rPr>
              <a:t>Official Definition</a:t>
            </a:r>
          </a:p>
          <a:p>
            <a:pPr algn="just"/>
            <a:r>
              <a:rPr lang="en-US" sz="2400" dirty="0">
                <a:latin typeface="Segoe UI Light" panose="020B0502040204020203" pitchFamily="34" charset="0"/>
                <a:cs typeface="Segoe UI Light" panose="020B0502040204020203" pitchFamily="34" charset="0"/>
              </a:rPr>
              <a:t>“Localized damage to the skin and underlying soft tissue, usually over a bony prominence or related to a medical or other device. The injury occurs as a result of intense and/or prolonged pressure, or pressure in combination with shear”</a:t>
            </a:r>
          </a:p>
          <a:p>
            <a:pPr algn="just"/>
            <a:r>
              <a:rPr lang="en-US" sz="2400" dirty="0">
                <a:latin typeface="Segoe UI Light" panose="020B0502040204020203" pitchFamily="34" charset="0"/>
                <a:cs typeface="Segoe UI Light" panose="020B0502040204020203" pitchFamily="34" charset="0"/>
              </a:rPr>
              <a:t>NPUAP [National Pressure Injury Advisory Panel]</a:t>
            </a:r>
          </a:p>
          <a:p>
            <a:pPr algn="just"/>
            <a:endParaRPr lang="en-US" sz="2400" dirty="0">
              <a:latin typeface="Segoe UI Light" panose="020B0502040204020203" pitchFamily="34" charset="0"/>
              <a:cs typeface="Segoe UI Light" panose="020B0502040204020203" pitchFamily="34" charset="0"/>
            </a:endParaRPr>
          </a:p>
          <a:p>
            <a:pPr algn="just"/>
            <a:r>
              <a:rPr lang="en-US" sz="2400" b="1" dirty="0">
                <a:latin typeface="Segoe UI Light" panose="020B0502040204020203" pitchFamily="34" charset="0"/>
                <a:cs typeface="Segoe UI Light" panose="020B0502040204020203" pitchFamily="34" charset="0"/>
              </a:rPr>
              <a:t>Additional Background</a:t>
            </a:r>
          </a:p>
          <a:p>
            <a:pPr marL="342900" indent="-342900" fontAlgn="base">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Vary by clinical setting, and is a potentially preventable condition </a:t>
            </a:r>
          </a:p>
          <a:p>
            <a:pPr marL="342900" indent="-342900" fontAlgn="base">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Marker of poor overall prognosis</a:t>
            </a:r>
          </a:p>
          <a:p>
            <a:pPr marL="342900" indent="-342900" fontAlgn="base">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May contribute to premature mortality in some patients </a:t>
            </a:r>
          </a:p>
          <a:p>
            <a:pPr marL="342900" indent="-342900" fontAlgn="base">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Commonly seen in high-risk populations (elderly and very ill)</a:t>
            </a:r>
          </a:p>
          <a:p>
            <a:pPr algn="just"/>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41304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391F-4F4F-4028-928D-1014AE0DCAB4}"/>
              </a:ext>
            </a:extLst>
          </p:cNvPr>
          <p:cNvSpPr>
            <a:spLocks noGrp="1"/>
          </p:cNvSpPr>
          <p:nvPr>
            <p:ph type="title"/>
          </p:nvPr>
        </p:nvSpPr>
        <p:spPr/>
        <p:txBody>
          <a:bodyPr/>
          <a:lstStyle/>
          <a:p>
            <a:r>
              <a:rPr lang="en-US" dirty="0">
                <a:latin typeface="Segoe UI Light"/>
                <a:cs typeface="Segoe UI Light"/>
              </a:rPr>
              <a:t>Why Pressure Injuries are a national health hazard?</a:t>
            </a:r>
            <a:endParaRPr lang="en-US" b="1" dirty="0">
              <a:solidFill>
                <a:srgbClr val="FF9216"/>
              </a:solidFill>
            </a:endParaRPr>
          </a:p>
        </p:txBody>
      </p:sp>
      <p:sp>
        <p:nvSpPr>
          <p:cNvPr id="5" name="TextBox 4">
            <a:extLst>
              <a:ext uri="{FF2B5EF4-FFF2-40B4-BE49-F238E27FC236}">
                <a16:creationId xmlns:a16="http://schemas.microsoft.com/office/drawing/2014/main" id="{2D782FE8-4BA3-4D11-9541-3B1F93C289F5}"/>
              </a:ext>
            </a:extLst>
          </p:cNvPr>
          <p:cNvSpPr txBox="1"/>
          <p:nvPr/>
        </p:nvSpPr>
        <p:spPr>
          <a:xfrm>
            <a:off x="223521" y="6559974"/>
            <a:ext cx="1182511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b="1">
                <a:ea typeface="+mn-lt"/>
                <a:cs typeface="+mn-lt"/>
              </a:rPr>
              <a:t>Reference: </a:t>
            </a:r>
            <a:r>
              <a:rPr lang="en-US" sz="700">
                <a:ea typeface="+mn-lt"/>
                <a:cs typeface="+mn-lt"/>
              </a:rPr>
              <a:t>National Scorecard on Hospital-Acquired Conditions, Agency for Healthcare Research and Quality (AHRQ). June 2019.  Accessed November, 2019 AHRQ National Scorecard on Hospital-Acquired Conditions Updated Baseline Rates and Preliminary Results </a:t>
            </a:r>
            <a:endParaRPr lang="en-US">
              <a:ea typeface="+mn-lt"/>
              <a:cs typeface="+mn-lt"/>
            </a:endParaRPr>
          </a:p>
          <a:p>
            <a:endParaRPr lang="en-US" sz="700">
              <a:ea typeface="+mn-lt"/>
              <a:cs typeface="+mn-lt"/>
            </a:endParaRPr>
          </a:p>
          <a:p>
            <a:endParaRPr lang="en-US" sz="700">
              <a:ea typeface="+mn-lt"/>
              <a:cs typeface="+mn-lt"/>
            </a:endParaRPr>
          </a:p>
        </p:txBody>
      </p:sp>
      <p:pic>
        <p:nvPicPr>
          <p:cNvPr id="6" name="Picture 6" descr="A picture containing diagram&#10;&#10;Description automatically generated">
            <a:extLst>
              <a:ext uri="{FF2B5EF4-FFF2-40B4-BE49-F238E27FC236}">
                <a16:creationId xmlns:a16="http://schemas.microsoft.com/office/drawing/2014/main" id="{751253A8-5557-4CC8-8C72-2AF9AF21DBA4}"/>
              </a:ext>
            </a:extLst>
          </p:cNvPr>
          <p:cNvPicPr>
            <a:picLocks noChangeAspect="1"/>
          </p:cNvPicPr>
          <p:nvPr/>
        </p:nvPicPr>
        <p:blipFill rotWithShape="1">
          <a:blip r:embed="rId2"/>
          <a:srcRect t="15444" b="6950"/>
          <a:stretch/>
        </p:blipFill>
        <p:spPr>
          <a:xfrm>
            <a:off x="909782" y="1643970"/>
            <a:ext cx="9540240" cy="4085197"/>
          </a:xfrm>
          <a:prstGeom prst="rect">
            <a:avLst/>
          </a:prstGeom>
        </p:spPr>
      </p:pic>
      <p:pic>
        <p:nvPicPr>
          <p:cNvPr id="7" name="Picture 7" descr="Text&#10;&#10;Description automatically generated">
            <a:extLst>
              <a:ext uri="{FF2B5EF4-FFF2-40B4-BE49-F238E27FC236}">
                <a16:creationId xmlns:a16="http://schemas.microsoft.com/office/drawing/2014/main" id="{4575BC8D-3BBB-433B-94E9-26FF9DE8B947}"/>
              </a:ext>
            </a:extLst>
          </p:cNvPr>
          <p:cNvPicPr>
            <a:picLocks noChangeAspect="1"/>
          </p:cNvPicPr>
          <p:nvPr/>
        </p:nvPicPr>
        <p:blipFill>
          <a:blip r:embed="rId3"/>
          <a:stretch>
            <a:fillRect/>
          </a:stretch>
        </p:blipFill>
        <p:spPr>
          <a:xfrm>
            <a:off x="8719012" y="5820720"/>
            <a:ext cx="1731010" cy="647700"/>
          </a:xfrm>
          <a:prstGeom prst="rect">
            <a:avLst/>
          </a:prstGeom>
        </p:spPr>
      </p:pic>
    </p:spTree>
    <p:extLst>
      <p:ext uri="{BB962C8B-B14F-4D97-AF65-F5344CB8AC3E}">
        <p14:creationId xmlns:p14="http://schemas.microsoft.com/office/powerpoint/2010/main" val="1878242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a:lstStyle/>
          <a:p>
            <a:r>
              <a:rPr lang="en-US" dirty="0"/>
              <a:t>How is Pressure Injury Assessed?</a:t>
            </a:r>
          </a:p>
        </p:txBody>
      </p:sp>
      <p:sp>
        <p:nvSpPr>
          <p:cNvPr id="7" name="Rectangle 6">
            <a:extLst>
              <a:ext uri="{FF2B5EF4-FFF2-40B4-BE49-F238E27FC236}">
                <a16:creationId xmlns:a16="http://schemas.microsoft.com/office/drawing/2014/main" id="{8C17B948-345C-C644-96D3-DD4CF226986F}"/>
              </a:ext>
            </a:extLst>
          </p:cNvPr>
          <p:cNvSpPr/>
          <p:nvPr/>
        </p:nvSpPr>
        <p:spPr>
          <a:xfrm>
            <a:off x="516673" y="1696096"/>
            <a:ext cx="6118906" cy="4524315"/>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Multiple risk assessment have been devised for pressure injury Norton Scale, Gosnell Scale, Shannon Scale, </a:t>
            </a:r>
            <a:r>
              <a:rPr lang="en-US" sz="2400" dirty="0" err="1">
                <a:latin typeface="Segoe UI Light" panose="020B0502040204020203" pitchFamily="34" charset="0"/>
                <a:cs typeface="Segoe UI Light" panose="020B0502040204020203" pitchFamily="34" charset="0"/>
              </a:rPr>
              <a:t>Waterlow</a:t>
            </a:r>
            <a:r>
              <a:rPr lang="en-US" sz="2400" dirty="0">
                <a:latin typeface="Segoe UI Light" panose="020B0502040204020203" pitchFamily="34" charset="0"/>
                <a:cs typeface="Segoe UI Light" panose="020B0502040204020203" pitchFamily="34" charset="0"/>
              </a:rPr>
              <a:t> Scale, Braden Scale, </a:t>
            </a:r>
            <a:r>
              <a:rPr lang="en-US" sz="2400" dirty="0" err="1">
                <a:latin typeface="Segoe UI Light" panose="020B0502040204020203" pitchFamily="34" charset="0"/>
                <a:cs typeface="Segoe UI Light" panose="020B0502040204020203" pitchFamily="34" charset="0"/>
              </a:rPr>
              <a:t>Cubbin</a:t>
            </a:r>
            <a:r>
              <a:rPr lang="en-US" sz="2400" dirty="0">
                <a:latin typeface="Segoe UI Light" panose="020B0502040204020203" pitchFamily="34" charset="0"/>
                <a:cs typeface="Segoe UI Light" panose="020B0502040204020203" pitchFamily="34" charset="0"/>
              </a:rPr>
              <a:t> &amp; Jackson Scale etc.</a:t>
            </a:r>
          </a:p>
          <a:p>
            <a:pPr marL="342900" indent="-342900" algn="jus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Country specific scales also exist</a:t>
            </a:r>
          </a:p>
          <a:p>
            <a:pPr marL="342900" indent="-342900" algn="just">
              <a:buFont typeface="Arial" panose="020B0604020202020204" pitchFamily="34" charset="0"/>
              <a:buChar char="•"/>
            </a:pPr>
            <a:r>
              <a:rPr lang="en-US" sz="2400" dirty="0">
                <a:latin typeface="Segoe UI Light" panose="020B0502040204020203" pitchFamily="34" charset="0"/>
                <a:ea typeface="Calibri" panose="020F0502020204030204" pitchFamily="34" charset="0"/>
                <a:cs typeface="Segoe UI Light" panose="020B0502040204020203" pitchFamily="34" charset="0"/>
              </a:rPr>
              <a:t>The </a:t>
            </a:r>
            <a:r>
              <a:rPr lang="en-US" sz="2400" b="1" dirty="0">
                <a:latin typeface="Segoe UI Light" panose="020B0502040204020203" pitchFamily="34" charset="0"/>
                <a:ea typeface="Calibri" panose="020F0502020204030204" pitchFamily="34" charset="0"/>
                <a:cs typeface="Segoe UI Light" panose="020B0502040204020203" pitchFamily="34" charset="0"/>
              </a:rPr>
              <a:t>Norton Scale </a:t>
            </a:r>
            <a:r>
              <a:rPr lang="en-US" sz="2400" dirty="0">
                <a:latin typeface="Segoe UI Light" panose="020B0502040204020203" pitchFamily="34" charset="0"/>
                <a:ea typeface="Calibri" panose="020F0502020204030204" pitchFamily="34" charset="0"/>
                <a:cs typeface="Segoe UI Light" panose="020B0502040204020203" pitchFamily="34" charset="0"/>
              </a:rPr>
              <a:t>and </a:t>
            </a:r>
            <a:r>
              <a:rPr lang="en-US" sz="2400" b="1" dirty="0">
                <a:latin typeface="Segoe UI Light" panose="020B0502040204020203" pitchFamily="34" charset="0"/>
                <a:ea typeface="Calibri" panose="020F0502020204030204" pitchFamily="34" charset="0"/>
                <a:cs typeface="Segoe UI Light" panose="020B0502040204020203" pitchFamily="34" charset="0"/>
              </a:rPr>
              <a:t>Braden Scale </a:t>
            </a:r>
            <a:r>
              <a:rPr lang="en-US" sz="2400" dirty="0">
                <a:latin typeface="Segoe UI Light" panose="020B0502040204020203" pitchFamily="34" charset="0"/>
                <a:ea typeface="Calibri" panose="020F0502020204030204" pitchFamily="34" charset="0"/>
                <a:cs typeface="Segoe UI Light" panose="020B0502040204020203" pitchFamily="34" charset="0"/>
              </a:rPr>
              <a:t>are the most widely used scales</a:t>
            </a:r>
          </a:p>
          <a:p>
            <a:pPr marL="342900" indent="-342900" algn="just">
              <a:buFont typeface="Arial" panose="020B0604020202020204" pitchFamily="34" charset="0"/>
              <a:buChar char="•"/>
            </a:pPr>
            <a:r>
              <a:rPr lang="en-US" sz="2400" dirty="0">
                <a:latin typeface="Segoe UI Light" panose="020B0502040204020203" pitchFamily="34" charset="0"/>
                <a:ea typeface="Calibri" panose="020F0502020204030204" pitchFamily="34" charset="0"/>
                <a:cs typeface="Segoe UI Light" panose="020B0502040204020203" pitchFamily="34" charset="0"/>
              </a:rPr>
              <a:t>Several meta-analysis of Braden Scale has shown that it has moderate predictive power</a:t>
            </a:r>
          </a:p>
          <a:p>
            <a:pPr marL="342900" indent="-342900" algn="just">
              <a:buFont typeface="Arial" panose="020B0604020202020204" pitchFamily="34" charset="0"/>
              <a:buChar char="•"/>
            </a:pPr>
            <a:r>
              <a:rPr lang="en-US" sz="2400" b="1" dirty="0" err="1">
                <a:latin typeface="Segoe UI Light" panose="020B0502040204020203" pitchFamily="34" charset="0"/>
                <a:ea typeface="Calibri" panose="020F0502020204030204" pitchFamily="34" charset="0"/>
                <a:cs typeface="Segoe UI Light" panose="020B0502040204020203" pitchFamily="34" charset="0"/>
              </a:rPr>
              <a:t>Cubbin</a:t>
            </a:r>
            <a:r>
              <a:rPr lang="en-US" sz="2400" b="1" dirty="0">
                <a:latin typeface="Segoe UI Light" panose="020B0502040204020203" pitchFamily="34" charset="0"/>
                <a:ea typeface="Calibri" panose="020F0502020204030204" pitchFamily="34" charset="0"/>
                <a:cs typeface="Segoe UI Light" panose="020B0502040204020203" pitchFamily="34" charset="0"/>
              </a:rPr>
              <a:t> &amp; Jackson Scale </a:t>
            </a:r>
            <a:r>
              <a:rPr lang="en-US" sz="2400" dirty="0">
                <a:latin typeface="Segoe UI Light" panose="020B0502040204020203" pitchFamily="34" charset="0"/>
                <a:ea typeface="Calibri" panose="020F0502020204030204" pitchFamily="34" charset="0"/>
                <a:cs typeface="Segoe UI Light" panose="020B0502040204020203" pitchFamily="34" charset="0"/>
              </a:rPr>
              <a:t>is often better for ICU patients as compared to Braden Scale </a:t>
            </a:r>
          </a:p>
        </p:txBody>
      </p:sp>
      <p:pic>
        <p:nvPicPr>
          <p:cNvPr id="3074" name="Picture 2">
            <a:extLst>
              <a:ext uri="{FF2B5EF4-FFF2-40B4-BE49-F238E27FC236}">
                <a16:creationId xmlns:a16="http://schemas.microsoft.com/office/drawing/2014/main" id="{6487394D-7BC5-0F43-B0F6-31677BDA0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932" y="1659972"/>
            <a:ext cx="4997504" cy="3538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588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Table&#10;&#10;Description automatically generated">
            <a:extLst>
              <a:ext uri="{FF2B5EF4-FFF2-40B4-BE49-F238E27FC236}">
                <a16:creationId xmlns:a16="http://schemas.microsoft.com/office/drawing/2014/main" id="{04A36929-9C63-46BD-B411-D3495F6BE1F2}"/>
              </a:ext>
            </a:extLst>
          </p:cNvPr>
          <p:cNvPicPr>
            <a:picLocks noChangeAspect="1"/>
          </p:cNvPicPr>
          <p:nvPr/>
        </p:nvPicPr>
        <p:blipFill>
          <a:blip r:embed="rId2"/>
          <a:stretch>
            <a:fillRect/>
          </a:stretch>
        </p:blipFill>
        <p:spPr>
          <a:xfrm>
            <a:off x="267434" y="1427647"/>
            <a:ext cx="5925314" cy="4727499"/>
          </a:xfrm>
          <a:prstGeom prst="rect">
            <a:avLst/>
          </a:prstGeom>
        </p:spPr>
      </p:pic>
      <p:sp>
        <p:nvSpPr>
          <p:cNvPr id="10" name="TextBox 9">
            <a:extLst>
              <a:ext uri="{FF2B5EF4-FFF2-40B4-BE49-F238E27FC236}">
                <a16:creationId xmlns:a16="http://schemas.microsoft.com/office/drawing/2014/main" id="{E61B8B5D-E03E-4362-B890-41AD36B0EBDC}"/>
              </a:ext>
            </a:extLst>
          </p:cNvPr>
          <p:cNvSpPr txBox="1"/>
          <p:nvPr/>
        </p:nvSpPr>
        <p:spPr>
          <a:xfrm>
            <a:off x="6316038" y="1524326"/>
            <a:ext cx="5608528" cy="4154984"/>
          </a:xfrm>
          <a:prstGeom prst="rect">
            <a:avLst/>
          </a:prstGeom>
          <a:noFill/>
        </p:spPr>
        <p:txBody>
          <a:bodyPr wrap="square">
            <a:spAutoFit/>
          </a:bodyPr>
          <a:lstStyle/>
          <a:p>
            <a:pPr marL="457200" indent="-4572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Developed in 1980s as tool to facilitate a research study in nursing home patients</a:t>
            </a:r>
          </a:p>
          <a:p>
            <a:pPr marL="457200" indent="-4572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Never intended for hospitalized patients, surgical patients, ICU patients, etc.</a:t>
            </a:r>
          </a:p>
          <a:p>
            <a:pPr marL="457200" indent="-4572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Poor reliability, subjective in nature, high inter-rater variability</a:t>
            </a:r>
          </a:p>
          <a:p>
            <a:pPr marL="457200" indent="-4572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Visual assessment / requires eyes on patient</a:t>
            </a:r>
          </a:p>
          <a:p>
            <a:pPr marL="457200" indent="-457200">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p:txBody>
      </p:sp>
      <p:sp>
        <p:nvSpPr>
          <p:cNvPr id="6" name="Title 5">
            <a:extLst>
              <a:ext uri="{FF2B5EF4-FFF2-40B4-BE49-F238E27FC236}">
                <a16:creationId xmlns:a16="http://schemas.microsoft.com/office/drawing/2014/main" id="{9CFFE4ED-E5D9-4ABB-9796-69B76E9125C9}"/>
              </a:ext>
            </a:extLst>
          </p:cNvPr>
          <p:cNvSpPr>
            <a:spLocks noGrp="1"/>
          </p:cNvSpPr>
          <p:nvPr>
            <p:ph type="title"/>
          </p:nvPr>
        </p:nvSpPr>
        <p:spPr>
          <a:xfrm>
            <a:off x="281371" y="91440"/>
            <a:ext cx="8790710" cy="1325563"/>
          </a:xfrm>
        </p:spPr>
        <p:txBody>
          <a:bodyPr>
            <a:normAutofit/>
          </a:bodyPr>
          <a:lstStyle/>
          <a:p>
            <a:r>
              <a:rPr lang="en-US" dirty="0"/>
              <a:t>Braden Scale</a:t>
            </a:r>
          </a:p>
        </p:txBody>
      </p:sp>
    </p:spTree>
    <p:extLst>
      <p:ext uri="{BB962C8B-B14F-4D97-AF65-F5344CB8AC3E}">
        <p14:creationId xmlns:p14="http://schemas.microsoft.com/office/powerpoint/2010/main" val="365395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5A0CD-CA5D-B942-9B27-CFE0F1C652F2}"/>
              </a:ext>
            </a:extLst>
          </p:cNvPr>
          <p:cNvSpPr>
            <a:spLocks noGrp="1"/>
          </p:cNvSpPr>
          <p:nvPr>
            <p:ph type="title"/>
          </p:nvPr>
        </p:nvSpPr>
        <p:spPr/>
        <p:txBody>
          <a:bodyPr/>
          <a:lstStyle/>
          <a:p>
            <a:r>
              <a:rPr lang="en-US"/>
              <a:t>Related Literature: Risk Assessment</a:t>
            </a:r>
          </a:p>
        </p:txBody>
      </p:sp>
      <p:sp>
        <p:nvSpPr>
          <p:cNvPr id="3" name="Rectangle 2">
            <a:extLst>
              <a:ext uri="{FF2B5EF4-FFF2-40B4-BE49-F238E27FC236}">
                <a16:creationId xmlns:a16="http://schemas.microsoft.com/office/drawing/2014/main" id="{9DB7AFA0-DFC1-C345-87C3-432360DE9BD6}"/>
              </a:ext>
            </a:extLst>
          </p:cNvPr>
          <p:cNvSpPr/>
          <p:nvPr/>
        </p:nvSpPr>
        <p:spPr>
          <a:xfrm>
            <a:off x="477794" y="1417003"/>
            <a:ext cx="9976021" cy="4524315"/>
          </a:xfrm>
          <a:prstGeom prst="rect">
            <a:avLst/>
          </a:prstGeom>
        </p:spPr>
        <p:txBody>
          <a:bodyPr wrap="square">
            <a:spAutoFit/>
          </a:bodyPr>
          <a:lstStyle/>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Braden Scale has moderate predictive validity and low predictive specificity for pressure ulcers in long-term care residents [Hyun 2013, Wei 2020]</a:t>
            </a: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Several meta-analysis of risk assessment scales, especially the Braden Scale, reveal that a new and modified scale is needed [Park 2016, Wei 2020]</a:t>
            </a: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“What is critical is not which scale is used but just that some validated scale is used in conjunction with a consideration of other risk factors not captured by the risk assessment tool” [Park 2016]</a:t>
            </a:r>
          </a:p>
          <a:p>
            <a:pPr marL="342900" indent="-3429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There have been several studies on using machine learning to predict pressure injuries and/or stages of pressure injury but they mostly focus on ICU data [Deng  2017, </a:t>
            </a:r>
            <a:r>
              <a:rPr lang="en-US" sz="2400" dirty="0" err="1">
                <a:latin typeface="Segoe UI Light" panose="020B0502040204020203" pitchFamily="34" charset="0"/>
                <a:cs typeface="Segoe UI Light" panose="020B0502040204020203" pitchFamily="34" charset="0"/>
              </a:rPr>
              <a:t>Jin</a:t>
            </a:r>
            <a:r>
              <a:rPr lang="en-US" sz="2400" dirty="0">
                <a:latin typeface="Segoe UI Light" panose="020B0502040204020203" pitchFamily="34" charset="0"/>
                <a:cs typeface="Segoe UI Light" panose="020B0502040204020203" pitchFamily="34" charset="0"/>
              </a:rPr>
              <a:t> 2017, Kaewprag2017,  </a:t>
            </a:r>
            <a:r>
              <a:rPr lang="en-US" sz="2400" dirty="0" err="1">
                <a:latin typeface="Segoe UI Light" panose="020B0502040204020203" pitchFamily="34" charset="0"/>
                <a:cs typeface="Segoe UI Light" panose="020B0502040204020203" pitchFamily="34" charset="0"/>
              </a:rPr>
              <a:t>Alderden</a:t>
            </a:r>
            <a:r>
              <a:rPr lang="en-US" sz="2400" dirty="0">
                <a:latin typeface="Segoe UI Light" panose="020B0502040204020203" pitchFamily="34" charset="0"/>
                <a:cs typeface="Segoe UI Light" panose="020B0502040204020203" pitchFamily="34" charset="0"/>
              </a:rPr>
              <a:t> 2018, Levy 2020] </a:t>
            </a:r>
          </a:p>
        </p:txBody>
      </p:sp>
    </p:spTree>
    <p:extLst>
      <p:ext uri="{BB962C8B-B14F-4D97-AF65-F5344CB8AC3E}">
        <p14:creationId xmlns:p14="http://schemas.microsoft.com/office/powerpoint/2010/main" val="147404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7A50-15AD-2D4B-A85D-565204CABC3B}"/>
              </a:ext>
            </a:extLst>
          </p:cNvPr>
          <p:cNvSpPr>
            <a:spLocks noGrp="1"/>
          </p:cNvSpPr>
          <p:nvPr>
            <p:ph type="title"/>
          </p:nvPr>
        </p:nvSpPr>
        <p:spPr/>
        <p:txBody>
          <a:bodyPr/>
          <a:lstStyle/>
          <a:p>
            <a:r>
              <a:rPr lang="en-US" dirty="0"/>
              <a:t>Evaluation of Braden Scale</a:t>
            </a:r>
          </a:p>
        </p:txBody>
      </p:sp>
      <p:graphicFrame>
        <p:nvGraphicFramePr>
          <p:cNvPr id="4" name="Table 3">
            <a:extLst>
              <a:ext uri="{FF2B5EF4-FFF2-40B4-BE49-F238E27FC236}">
                <a16:creationId xmlns:a16="http://schemas.microsoft.com/office/drawing/2014/main" id="{BBB73A49-A227-E845-A4C4-F518B2B9D091}"/>
              </a:ext>
            </a:extLst>
          </p:cNvPr>
          <p:cNvGraphicFramePr>
            <a:graphicFrameLocks noGrp="1"/>
          </p:cNvGraphicFramePr>
          <p:nvPr/>
        </p:nvGraphicFramePr>
        <p:xfrm>
          <a:off x="281371" y="1589088"/>
          <a:ext cx="11389930" cy="2983230"/>
        </p:xfrm>
        <a:graphic>
          <a:graphicData uri="http://schemas.openxmlformats.org/drawingml/2006/table">
            <a:tbl>
              <a:tblPr>
                <a:tableStyleId>{9D7B26C5-4107-4FEC-AEDC-1716B250A1EF}</a:tableStyleId>
              </a:tblPr>
              <a:tblGrid>
                <a:gridCol w="1115629">
                  <a:extLst>
                    <a:ext uri="{9D8B030D-6E8A-4147-A177-3AD203B41FA5}">
                      <a16:colId xmlns:a16="http://schemas.microsoft.com/office/drawing/2014/main" val="696059829"/>
                    </a:ext>
                  </a:extLst>
                </a:gridCol>
                <a:gridCol w="1701800">
                  <a:extLst>
                    <a:ext uri="{9D8B030D-6E8A-4147-A177-3AD203B41FA5}">
                      <a16:colId xmlns:a16="http://schemas.microsoft.com/office/drawing/2014/main" val="946909928"/>
                    </a:ext>
                  </a:extLst>
                </a:gridCol>
                <a:gridCol w="1092200">
                  <a:extLst>
                    <a:ext uri="{9D8B030D-6E8A-4147-A177-3AD203B41FA5}">
                      <a16:colId xmlns:a16="http://schemas.microsoft.com/office/drawing/2014/main" val="2285835443"/>
                    </a:ext>
                  </a:extLst>
                </a:gridCol>
                <a:gridCol w="1485900">
                  <a:extLst>
                    <a:ext uri="{9D8B030D-6E8A-4147-A177-3AD203B41FA5}">
                      <a16:colId xmlns:a16="http://schemas.microsoft.com/office/drawing/2014/main" val="4047409259"/>
                    </a:ext>
                  </a:extLst>
                </a:gridCol>
                <a:gridCol w="1473200">
                  <a:extLst>
                    <a:ext uri="{9D8B030D-6E8A-4147-A177-3AD203B41FA5}">
                      <a16:colId xmlns:a16="http://schemas.microsoft.com/office/drawing/2014/main" val="636610711"/>
                    </a:ext>
                  </a:extLst>
                </a:gridCol>
                <a:gridCol w="1330491">
                  <a:extLst>
                    <a:ext uri="{9D8B030D-6E8A-4147-A177-3AD203B41FA5}">
                      <a16:colId xmlns:a16="http://schemas.microsoft.com/office/drawing/2014/main" val="4288123267"/>
                    </a:ext>
                  </a:extLst>
                </a:gridCol>
                <a:gridCol w="1196809">
                  <a:extLst>
                    <a:ext uri="{9D8B030D-6E8A-4147-A177-3AD203B41FA5}">
                      <a16:colId xmlns:a16="http://schemas.microsoft.com/office/drawing/2014/main" val="2821110867"/>
                    </a:ext>
                  </a:extLst>
                </a:gridCol>
                <a:gridCol w="1086738">
                  <a:extLst>
                    <a:ext uri="{9D8B030D-6E8A-4147-A177-3AD203B41FA5}">
                      <a16:colId xmlns:a16="http://schemas.microsoft.com/office/drawing/2014/main" val="468165908"/>
                    </a:ext>
                  </a:extLst>
                </a:gridCol>
                <a:gridCol w="907163">
                  <a:extLst>
                    <a:ext uri="{9D8B030D-6E8A-4147-A177-3AD203B41FA5}">
                      <a16:colId xmlns:a16="http://schemas.microsoft.com/office/drawing/2014/main" val="527788773"/>
                    </a:ext>
                  </a:extLst>
                </a:gridCol>
              </a:tblGrid>
              <a:tr h="203200">
                <a:tc>
                  <a:txBody>
                    <a:bodyPr/>
                    <a:lstStyle/>
                    <a:p>
                      <a:pPr algn="ctr" fontAlgn="b"/>
                      <a:r>
                        <a:rPr lang="en-US" sz="1600" b="1" u="none" strike="noStrike">
                          <a:effectLst/>
                        </a:rPr>
                        <a:t>Study</a:t>
                      </a:r>
                      <a:endParaRPr lang="en-US" sz="1600" b="1"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effectLst/>
                        </a:rPr>
                        <a:t>Length</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effectLst/>
                        </a:rPr>
                        <a:t>Size</a:t>
                      </a:r>
                      <a:endParaRPr lang="en-US" sz="1600" b="1"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effectLst/>
                        </a:rPr>
                        <a:t>Setting</a:t>
                      </a:r>
                      <a:endParaRPr lang="en-US" sz="1600" b="1"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effectLst/>
                        </a:rPr>
                        <a:t>Braden cut-off</a:t>
                      </a:r>
                      <a:endParaRPr lang="en-US" sz="16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effectLst/>
                        </a:rPr>
                        <a:t>PPV (Precision)</a:t>
                      </a:r>
                      <a:endParaRPr lang="en-US" sz="1600" b="1"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effectLst/>
                        </a:rPr>
                        <a:t>Sensitivity (Recall)</a:t>
                      </a:r>
                      <a:endParaRPr lang="en-US" sz="1600" b="1"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effectLst/>
                        </a:rPr>
                        <a:t>Specificity</a:t>
                      </a:r>
                      <a:endParaRPr lang="en-US" sz="16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effectLst/>
                        </a:rPr>
                        <a:t>AUC</a:t>
                      </a:r>
                      <a:endParaRPr lang="en-US" sz="1600" b="1"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024698"/>
                  </a:ext>
                </a:extLst>
              </a:tr>
              <a:tr h="203200">
                <a:tc>
                  <a:txBody>
                    <a:bodyPr/>
                    <a:lstStyle/>
                    <a:p>
                      <a:pPr algn="l" fontAlgn="b"/>
                      <a:r>
                        <a:rPr lang="en-US" sz="1400" u="sng" strike="noStrike">
                          <a:effectLst/>
                          <a:hlinkClick r:id="rId4"/>
                        </a:rPr>
                        <a:t>Hyun et al</a:t>
                      </a:r>
                      <a:endParaRPr lang="en-US" sz="1400" b="0" i="0" u="sng" strike="noStrike">
                        <a:solidFill>
                          <a:srgbClr val="0563C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 4 years</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              7,790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ICU</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0.11</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0.95 </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0.21 </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0.67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402009"/>
                  </a:ext>
                </a:extLst>
              </a:tr>
              <a:tr h="203200">
                <a:tc>
                  <a:txBody>
                    <a:bodyPr/>
                    <a:lstStyle/>
                    <a:p>
                      <a:pPr algn="l" fontAlgn="b"/>
                      <a:r>
                        <a:rPr lang="en-US" sz="1400" u="sng" strike="noStrike">
                          <a:effectLst/>
                          <a:hlinkClick r:id="rId5"/>
                        </a:rPr>
                        <a:t>Chen et al</a:t>
                      </a:r>
                      <a:endParaRPr lang="en-US" sz="1400" b="0" i="0" u="sng" strike="noStrike">
                        <a:solidFill>
                          <a:srgbClr val="0563C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 Meta Analysis </a:t>
                      </a:r>
                      <a:br>
                        <a:rPr lang="en-US" sz="1600" u="none" strike="noStrike" dirty="0">
                          <a:effectLst/>
                        </a:rPr>
                      </a:br>
                      <a:r>
                        <a:rPr lang="en-US" sz="1600" u="none" strike="noStrike" dirty="0">
                          <a:effectLst/>
                        </a:rPr>
                        <a:t> 8 studies</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            41,489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Long-term </a:t>
                      </a:r>
                      <a:br>
                        <a:rPr lang="en-US" sz="1600" u="none" strike="noStrike" dirty="0">
                          <a:effectLst/>
                        </a:rPr>
                      </a:br>
                      <a:r>
                        <a:rPr lang="en-US" sz="1600" u="none" strike="noStrike" dirty="0">
                          <a:effectLst/>
                        </a:rPr>
                        <a:t>care</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12 to 16</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N/A</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0.80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0.42 </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0.76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0022190"/>
                  </a:ext>
                </a:extLst>
              </a:tr>
              <a:tr h="203200">
                <a:tc>
                  <a:txBody>
                    <a:bodyPr/>
                    <a:lstStyle/>
                    <a:p>
                      <a:pPr algn="l" fontAlgn="b"/>
                      <a:r>
                        <a:rPr lang="en-US" sz="1400" u="sng" strike="noStrike" dirty="0">
                          <a:effectLst/>
                          <a:hlinkClick r:id="rId6"/>
                        </a:rPr>
                        <a:t>Serrano et al</a:t>
                      </a:r>
                      <a:endParaRPr lang="en-US" sz="1400" b="0" i="0" u="sng" strike="noStrike" dirty="0">
                        <a:solidFill>
                          <a:srgbClr val="0563C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 2 months</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                 335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ICU</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0.11</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0.67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0.56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0.69 </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947094"/>
                  </a:ext>
                </a:extLst>
              </a:tr>
              <a:tr h="203200">
                <a:tc>
                  <a:txBody>
                    <a:bodyPr/>
                    <a:lstStyle/>
                    <a:p>
                      <a:pPr algn="l" fontAlgn="b"/>
                      <a:r>
                        <a:rPr lang="en-US" sz="1400" u="sng" strike="noStrike">
                          <a:effectLst/>
                          <a:hlinkClick r:id="rId7"/>
                        </a:rPr>
                        <a:t>Wei el al</a:t>
                      </a:r>
                      <a:endParaRPr lang="en-US" sz="1400" b="0" i="0" u="sng" strike="noStrike">
                        <a:solidFill>
                          <a:srgbClr val="0563C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 Meta Analysis</a:t>
                      </a:r>
                    </a:p>
                    <a:p>
                      <a:pPr algn="l" fontAlgn="b"/>
                      <a:r>
                        <a:rPr lang="en-US" sz="1600" u="none" strike="noStrike" dirty="0">
                          <a:effectLst/>
                        </a:rPr>
                        <a:t> 11 studies</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            10,044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ICU</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a:effectLst/>
                        </a:rPr>
                        <a:t>11 to 16</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N/A</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0.89 </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0.28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0.78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0805726"/>
                  </a:ext>
                </a:extLst>
              </a:tr>
              <a:tr h="0">
                <a:tc>
                  <a:txBody>
                    <a:bodyPr/>
                    <a:lstStyle/>
                    <a:p>
                      <a:pPr algn="l" fontAlgn="b"/>
                      <a:r>
                        <a:rPr lang="en-US" sz="1400" u="sng" strike="noStrike" dirty="0">
                          <a:effectLst/>
                          <a:hlinkClick r:id="rId8"/>
                        </a:rPr>
                        <a:t>Jin et al</a:t>
                      </a:r>
                      <a:endParaRPr lang="en-US" sz="1400" b="0" i="0" u="sng" strike="noStrike" dirty="0">
                        <a:solidFill>
                          <a:srgbClr val="0563C1"/>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b"/>
                      <a:r>
                        <a:rPr lang="en-US" sz="1600" u="none" strike="noStrike" dirty="0">
                          <a:effectLst/>
                        </a:rPr>
                        <a:t> 1 year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fontAlgn="b"/>
                      <a:r>
                        <a:rPr lang="en-US" sz="1600" u="none" strike="noStrike" dirty="0">
                          <a:effectLst/>
                        </a:rPr>
                        <a:t>5,932</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rPr>
                        <a:t>University</a:t>
                      </a:r>
                    </a:p>
                    <a:p>
                      <a:pPr algn="ctr" fontAlgn="b"/>
                      <a:r>
                        <a:rPr lang="en-US" sz="1600" u="none" strike="noStrike" dirty="0">
                          <a:effectLst/>
                        </a:rPr>
                        <a:t>Hospital</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effectLst/>
                        </a:rPr>
                        <a:t>0.68</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600" u="none" strike="noStrike">
                          <a:effectLst/>
                        </a:rPr>
                        <a:t>                       0.85 </a:t>
                      </a:r>
                      <a:endParaRPr lang="en-US" sz="16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rPr>
                        <a:t>            0.60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effectLst/>
                        </a:rPr>
                        <a:t>            0.78 </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96472906"/>
                  </a:ext>
                </a:extLst>
              </a:tr>
            </a:tbl>
          </a:graphicData>
        </a:graphic>
      </p:graphicFrame>
      <p:sp>
        <p:nvSpPr>
          <p:cNvPr id="5" name="TextBox 4">
            <a:extLst>
              <a:ext uri="{FF2B5EF4-FFF2-40B4-BE49-F238E27FC236}">
                <a16:creationId xmlns:a16="http://schemas.microsoft.com/office/drawing/2014/main" id="{4A5B4610-6DAD-F24B-851E-ED76F3DF56D4}"/>
              </a:ext>
            </a:extLst>
          </p:cNvPr>
          <p:cNvSpPr txBox="1"/>
          <p:nvPr/>
        </p:nvSpPr>
        <p:spPr>
          <a:xfrm>
            <a:off x="281371" y="4953000"/>
            <a:ext cx="4677884" cy="923330"/>
          </a:xfrm>
          <a:prstGeom prst="rect">
            <a:avLst/>
          </a:prstGeom>
          <a:noFill/>
        </p:spPr>
        <p:txBody>
          <a:bodyPr wrap="none" rtlCol="0">
            <a:spAutoFit/>
          </a:bodyPr>
          <a:lstStyle/>
          <a:p>
            <a:r>
              <a:rPr lang="en-US" dirty="0"/>
              <a:t>Note:</a:t>
            </a:r>
          </a:p>
          <a:p>
            <a:pPr marL="285750" indent="-285750">
              <a:buFont typeface="Arial" panose="020B0604020202020204" pitchFamily="34" charset="0"/>
              <a:buChar char="•"/>
            </a:pPr>
            <a:r>
              <a:rPr lang="en-US" dirty="0"/>
              <a:t>Most evaluation is done in an ICU setting</a:t>
            </a:r>
          </a:p>
          <a:p>
            <a:pPr marL="285750" indent="-285750">
              <a:buFont typeface="Arial" panose="020B0604020202020204" pitchFamily="34" charset="0"/>
              <a:buChar char="•"/>
            </a:pPr>
            <a:r>
              <a:rPr lang="en-US" dirty="0"/>
              <a:t>The mix of PI vs. non-PI is 15% to 50% </a:t>
            </a:r>
          </a:p>
        </p:txBody>
      </p:sp>
      <p:pic>
        <p:nvPicPr>
          <p:cNvPr id="11" name="Audio 10">
            <a:hlinkClick r:id="" action="ppaction://media"/>
            <a:extLst>
              <a:ext uri="{FF2B5EF4-FFF2-40B4-BE49-F238E27FC236}">
                <a16:creationId xmlns:a16="http://schemas.microsoft.com/office/drawing/2014/main" id="{EADC4B7C-5515-4C3C-A662-63C5D0018ED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41437966"/>
      </p:ext>
    </p:extLst>
  </p:cSld>
  <p:clrMapOvr>
    <a:masterClrMapping/>
  </p:clrMapOvr>
  <mc:AlternateContent xmlns:mc="http://schemas.openxmlformats.org/markup-compatibility/2006">
    <mc:Choice xmlns:p14="http://schemas.microsoft.com/office/powerpoint/2010/main" Requires="p14">
      <p:transition spd="slow" p14:dur="2000" advTm="44661"/>
    </mc:Choice>
    <mc:Fallback>
      <p:transition spd="slow" advTm="44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75B4-0792-4B82-8367-2A4ADFF81EE8}"/>
              </a:ext>
            </a:extLst>
          </p:cNvPr>
          <p:cNvSpPr>
            <a:spLocks noGrp="1"/>
          </p:cNvSpPr>
          <p:nvPr>
            <p:ph type="title"/>
          </p:nvPr>
        </p:nvSpPr>
        <p:spPr/>
        <p:txBody>
          <a:bodyPr/>
          <a:lstStyle/>
          <a:p>
            <a:r>
              <a:rPr lang="en-US" dirty="0">
                <a:latin typeface="Segoe UI Light"/>
                <a:cs typeface="Segoe UI Light"/>
              </a:rPr>
              <a:t>Dataset</a:t>
            </a:r>
          </a:p>
        </p:txBody>
      </p:sp>
      <p:sp>
        <p:nvSpPr>
          <p:cNvPr id="9" name="TextBox 8">
            <a:extLst>
              <a:ext uri="{FF2B5EF4-FFF2-40B4-BE49-F238E27FC236}">
                <a16:creationId xmlns:a16="http://schemas.microsoft.com/office/drawing/2014/main" id="{E22736DE-AAC6-4458-A07A-9B4E17B9A9C9}"/>
              </a:ext>
            </a:extLst>
          </p:cNvPr>
          <p:cNvSpPr txBox="1"/>
          <p:nvPr/>
        </p:nvSpPr>
        <p:spPr>
          <a:xfrm>
            <a:off x="8424832" y="1675437"/>
            <a:ext cx="18830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Verdana"/>
                <a:ea typeface="Verdana"/>
                <a:cs typeface="Verdana"/>
              </a:rPr>
              <a:t>Demonstrate Value </a:t>
            </a:r>
            <a:endParaRPr kumimoji="0" lang="en-US" sz="1600" b="0" i="0" u="none" strike="noStrike" kern="1200" cap="none" spc="0" normalizeH="0" baseline="0" noProof="0">
              <a:ln>
                <a:noFill/>
              </a:ln>
              <a:solidFill>
                <a:prstClr val="white"/>
              </a:solidFill>
              <a:effectLst/>
              <a:uLnTx/>
              <a:uFillTx/>
              <a:latin typeface="Verdana"/>
              <a:ea typeface="Verdana"/>
              <a:cs typeface="+mn-cs"/>
            </a:endParaRPr>
          </a:p>
        </p:txBody>
      </p:sp>
      <p:cxnSp>
        <p:nvCxnSpPr>
          <p:cNvPr id="11" name="Straight Arrow Connector 10">
            <a:extLst>
              <a:ext uri="{FF2B5EF4-FFF2-40B4-BE49-F238E27FC236}">
                <a16:creationId xmlns:a16="http://schemas.microsoft.com/office/drawing/2014/main" id="{AD161E02-F660-4320-9E92-0A0731830FEC}"/>
              </a:ext>
            </a:extLst>
          </p:cNvPr>
          <p:cNvCxnSpPr/>
          <p:nvPr/>
        </p:nvCxnSpPr>
        <p:spPr>
          <a:xfrm flipV="1">
            <a:off x="1422089" y="3700290"/>
            <a:ext cx="1924166" cy="1870"/>
          </a:xfrm>
          <a:prstGeom prst="straightConnector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A0EE4C-1CC1-47B9-9999-3053E28ADF43}"/>
              </a:ext>
            </a:extLst>
          </p:cNvPr>
          <p:cNvCxnSpPr>
            <a:cxnSpLocks/>
          </p:cNvCxnSpPr>
          <p:nvPr/>
        </p:nvCxnSpPr>
        <p:spPr>
          <a:xfrm flipV="1">
            <a:off x="4904850" y="3143983"/>
            <a:ext cx="1924166" cy="1870"/>
          </a:xfrm>
          <a:prstGeom prst="straightConnector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BC7DE20-B492-4A6E-8CDF-AB9694EE00E4}"/>
              </a:ext>
            </a:extLst>
          </p:cNvPr>
          <p:cNvCxnSpPr>
            <a:cxnSpLocks/>
          </p:cNvCxnSpPr>
          <p:nvPr/>
        </p:nvCxnSpPr>
        <p:spPr>
          <a:xfrm flipV="1">
            <a:off x="8425009" y="2386658"/>
            <a:ext cx="1924166" cy="1870"/>
          </a:xfrm>
          <a:prstGeom prst="straightConnector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44EEA37-D9F2-405C-94F5-DAB91CDBC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199" y="1342899"/>
            <a:ext cx="3719798" cy="1582893"/>
          </a:xfrm>
          <a:prstGeom prst="rect">
            <a:avLst/>
          </a:prstGeom>
        </p:spPr>
      </p:pic>
      <p:graphicFrame>
        <p:nvGraphicFramePr>
          <p:cNvPr id="15" name="Diagram 14">
            <a:extLst>
              <a:ext uri="{FF2B5EF4-FFF2-40B4-BE49-F238E27FC236}">
                <a16:creationId xmlns:a16="http://schemas.microsoft.com/office/drawing/2014/main" id="{971FE2B5-0CF8-4201-B8EC-05FD50CD186B}"/>
              </a:ext>
            </a:extLst>
          </p:cNvPr>
          <p:cNvGraphicFramePr/>
          <p:nvPr>
            <p:extLst>
              <p:ext uri="{D42A27DB-BD31-4B8C-83A1-F6EECF244321}">
                <p14:modId xmlns:p14="http://schemas.microsoft.com/office/powerpoint/2010/main" val="13732050"/>
              </p:ext>
            </p:extLst>
          </p:nvPr>
        </p:nvGraphicFramePr>
        <p:xfrm>
          <a:off x="840849" y="851043"/>
          <a:ext cx="9737503"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6" name="Picture 15">
            <a:extLst>
              <a:ext uri="{FF2B5EF4-FFF2-40B4-BE49-F238E27FC236}">
                <a16:creationId xmlns:a16="http://schemas.microsoft.com/office/drawing/2014/main" id="{85A7CD37-13C2-4BAB-BC7D-5E7730185FBF}"/>
              </a:ext>
            </a:extLst>
          </p:cNvPr>
          <p:cNvPicPr>
            <a:picLocks noChangeAspect="1"/>
          </p:cNvPicPr>
          <p:nvPr/>
        </p:nvPicPr>
        <p:blipFill>
          <a:blip r:embed="rId11" cstate="hq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840849" y="5508159"/>
            <a:ext cx="1007828" cy="1149443"/>
          </a:xfrm>
          <a:prstGeom prst="rect">
            <a:avLst/>
          </a:prstGeom>
        </p:spPr>
      </p:pic>
      <p:sp>
        <p:nvSpPr>
          <p:cNvPr id="23" name="TextBox 22">
            <a:extLst>
              <a:ext uri="{FF2B5EF4-FFF2-40B4-BE49-F238E27FC236}">
                <a16:creationId xmlns:a16="http://schemas.microsoft.com/office/drawing/2014/main" id="{5ED238AE-FD85-42C7-B801-5029F715FE85}"/>
              </a:ext>
            </a:extLst>
          </p:cNvPr>
          <p:cNvSpPr txBox="1"/>
          <p:nvPr/>
        </p:nvSpPr>
        <p:spPr>
          <a:xfrm>
            <a:off x="8122998" y="1919928"/>
            <a:ext cx="2059972" cy="83099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04043"/>
                </a:solidFill>
                <a:effectLst/>
                <a:uLnTx/>
                <a:uFillTx/>
                <a:latin typeface="Verdana"/>
                <a:ea typeface="+mn-ea"/>
                <a:cs typeface="+mn-cs"/>
              </a:rPr>
              <a:t>Diagnosis codes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04043"/>
                </a:solidFill>
                <a:effectLst/>
                <a:uLnTx/>
                <a:uFillTx/>
                <a:latin typeface="Verdana"/>
                <a:ea typeface="+mn-ea"/>
                <a:cs typeface="+mn-cs"/>
              </a:rPr>
              <a:t>Patient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04043"/>
                </a:solidFill>
                <a:effectLst/>
                <a:uLnTx/>
                <a:uFillTx/>
                <a:latin typeface="Verdana"/>
                <a:ea typeface="+mn-ea"/>
                <a:cs typeface="+mn-cs"/>
              </a:rPr>
              <a:t>Historical Claims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04043"/>
                </a:solidFill>
                <a:effectLst/>
                <a:uLnTx/>
                <a:uFillTx/>
                <a:latin typeface="Verdana"/>
                <a:ea typeface="+mn-ea"/>
                <a:cs typeface="+mn-cs"/>
              </a:rPr>
              <a:t>Current Claim</a:t>
            </a:r>
          </a:p>
        </p:txBody>
      </p:sp>
      <p:pic>
        <p:nvPicPr>
          <p:cNvPr id="6" name="Audio 5">
            <a:hlinkClick r:id="" action="ppaction://media"/>
            <a:extLst>
              <a:ext uri="{FF2B5EF4-FFF2-40B4-BE49-F238E27FC236}">
                <a16:creationId xmlns:a16="http://schemas.microsoft.com/office/drawing/2014/main" id="{DDB6521A-3192-46AE-8024-0310E04A470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65526532"/>
      </p:ext>
    </p:extLst>
  </p:cSld>
  <p:clrMapOvr>
    <a:masterClrMapping/>
  </p:clrMapOvr>
  <mc:AlternateContent xmlns:mc="http://schemas.openxmlformats.org/markup-compatibility/2006">
    <mc:Choice xmlns:p14="http://schemas.microsoft.com/office/powerpoint/2010/main" Requires="p14">
      <p:transition spd="slow" p14:dur="2000" advTm="26131"/>
    </mc:Choice>
    <mc:Fallback>
      <p:transition spd="slow" advTm="26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6"/>
</p:tagLst>
</file>

<file path=ppt/theme/theme1.xml><?xml version="1.0" encoding="utf-8"?>
<a:theme xmlns:a="http://schemas.openxmlformats.org/drawingml/2006/main" name="1_Office Theme">
  <a:themeElements>
    <a:clrScheme name="Custom 1">
      <a:dk1>
        <a:srgbClr val="172043"/>
      </a:dk1>
      <a:lt1>
        <a:srgbClr val="FEFCFF"/>
      </a:lt1>
      <a:dk2>
        <a:srgbClr val="4E4F51"/>
      </a:dk2>
      <a:lt2>
        <a:srgbClr val="FFFFFF"/>
      </a:lt2>
      <a:accent1>
        <a:srgbClr val="E1147D"/>
      </a:accent1>
      <a:accent2>
        <a:srgbClr val="9B2E86"/>
      </a:accent2>
      <a:accent3>
        <a:srgbClr val="58266D"/>
      </a:accent3>
      <a:accent4>
        <a:srgbClr val="EE7F22"/>
      </a:accent4>
      <a:accent5>
        <a:srgbClr val="23AEE7"/>
      </a:accent5>
      <a:accent6>
        <a:srgbClr val="B2CB5B"/>
      </a:accent6>
      <a:hlink>
        <a:srgbClr val="E1147D"/>
      </a:hlink>
      <a:folHlink>
        <a:srgbClr val="58266D"/>
      </a:folHlink>
    </a:clrScheme>
    <a:fontScheme name="Segoe">
      <a:majorFont>
        <a:latin typeface="Calibr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C7C7526F3BB4A92DF83DE35BFD15D" ma:contentTypeVersion="12" ma:contentTypeDescription="Create a new document." ma:contentTypeScope="" ma:versionID="5aaf0a3be98059b29a85d84afe4e7244">
  <xsd:schema xmlns:xsd="http://www.w3.org/2001/XMLSchema" xmlns:xs="http://www.w3.org/2001/XMLSchema" xmlns:p="http://schemas.microsoft.com/office/2006/metadata/properties" xmlns:ns2="e057cc39-623c-476e-b661-90aa6abd2cbf" xmlns:ns3="1275e166-0ffa-4ad7-97e9-c468c00a253b" targetNamespace="http://schemas.microsoft.com/office/2006/metadata/properties" ma:root="true" ma:fieldsID="3a229e4b937a1c71abe7e49d036aa152" ns2:_="" ns3:_="">
    <xsd:import namespace="e057cc39-623c-476e-b661-90aa6abd2cbf"/>
    <xsd:import namespace="1275e166-0ffa-4ad7-97e9-c468c00a253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57cc39-623c-476e-b661-90aa6abd2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5e166-0ffa-4ad7-97e9-c468c00a253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ED0934-D426-4A42-84A8-32E7705B057E}"/>
</file>

<file path=customXml/itemProps2.xml><?xml version="1.0" encoding="utf-8"?>
<ds:datastoreItem xmlns:ds="http://schemas.openxmlformats.org/officeDocument/2006/customXml" ds:itemID="{4401880E-6FFE-4922-A612-288F03FE26EC}">
  <ds:schemaRefs>
    <ds:schemaRef ds:uri="http://schemas.microsoft.com/sharepoint/v3/contenttype/forms"/>
  </ds:schemaRefs>
</ds:datastoreItem>
</file>

<file path=customXml/itemProps3.xml><?xml version="1.0" encoding="utf-8"?>
<ds:datastoreItem xmlns:ds="http://schemas.openxmlformats.org/officeDocument/2006/customXml" ds:itemID="{FCCF52C0-2489-411A-8E17-41CD6C52E64A}">
  <ds:schemaRefs>
    <ds:schemaRef ds:uri="57d7474c-8799-4b18-8482-e2ba9666edff"/>
    <ds:schemaRef ds:uri="78036929-bfa2-44bf-b99f-43ce51fc23a4"/>
    <ds:schemaRef ds:uri="http://schemas.microsoft.com/office/2006/metadata/properties"/>
    <ds:schemaRef ds:uri="http://purl.org/dc/dcmityp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1870</TotalTime>
  <Words>1634</Words>
  <Application>Microsoft Office PowerPoint</Application>
  <PresentationFormat>Widescreen</PresentationFormat>
  <Paragraphs>260</Paragraphs>
  <Slides>25</Slides>
  <Notes>14</Notes>
  <HiddenSlides>0</HiddenSlides>
  <MMClips>10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Apple SD Gothic Neo UltraLight</vt:lpstr>
      <vt:lpstr>Arial</vt:lpstr>
      <vt:lpstr>Calibri</vt:lpstr>
      <vt:lpstr>Calibri Light</vt:lpstr>
      <vt:lpstr>Ink Free</vt:lpstr>
      <vt:lpstr>Roboto</vt:lpstr>
      <vt:lpstr>Segoe UI</vt:lpstr>
      <vt:lpstr>Segoe UI Light</vt:lpstr>
      <vt:lpstr>Segoe UI Semibold</vt:lpstr>
      <vt:lpstr>Verdana</vt:lpstr>
      <vt:lpstr>1_Office Theme</vt:lpstr>
      <vt:lpstr>PowerPoint Presentation</vt:lpstr>
      <vt:lpstr>What is Pressure Injury?</vt:lpstr>
      <vt:lpstr>Pressure Injury: Background</vt:lpstr>
      <vt:lpstr>Why Pressure Injuries are a national health hazard?</vt:lpstr>
      <vt:lpstr>How is Pressure Injury Assessed?</vt:lpstr>
      <vt:lpstr>Braden Scale</vt:lpstr>
      <vt:lpstr>Related Literature: Risk Assessment</vt:lpstr>
      <vt:lpstr>Evaluation of Braden Scale</vt:lpstr>
      <vt:lpstr>Dataset</vt:lpstr>
      <vt:lpstr>Data Summary</vt:lpstr>
      <vt:lpstr>Hospital Acquired Pressure Injury Cohort</vt:lpstr>
      <vt:lpstr>HAPI vs. non-HAPI Cohort</vt:lpstr>
      <vt:lpstr>Demographic Characteristics</vt:lpstr>
      <vt:lpstr>Model Set Up</vt:lpstr>
      <vt:lpstr>Model Performance</vt:lpstr>
      <vt:lpstr>Key Features</vt:lpstr>
      <vt:lpstr>Prediction Models are Personalized</vt:lpstr>
      <vt:lpstr>PowerPoint Presentation</vt:lpstr>
      <vt:lpstr>PowerPoint Presentation</vt:lpstr>
      <vt:lpstr>PowerPoint Presentation</vt:lpstr>
      <vt:lpstr>Conclusion: Future of HAPI Prevention</vt:lpstr>
      <vt:lpstr>Conclusion: Future of HAPI Prevention</vt:lpstr>
      <vt:lpstr>Q&amp;A </vt:lpstr>
      <vt:lpstr>Appendix</vt:lpstr>
      <vt:lpstr>Stages of Pressure Injury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Suite Template</dc:title>
  <dc:creator>Carly Eckert</dc:creator>
  <cp:lastModifiedBy>Aurangzeb Ahmad</cp:lastModifiedBy>
  <cp:revision>45</cp:revision>
  <dcterms:created xsi:type="dcterms:W3CDTF">2019-01-21T17:30:50Z</dcterms:created>
  <dcterms:modified xsi:type="dcterms:W3CDTF">2021-08-06T10:26:35Z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0x0101005AEC7C7526F3BB4A92DF83DE35BFD15D</vt:lpwstr>
  </property>
</Properties>
</file>